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61" r:id="rId5"/>
    <p:sldId id="280" r:id="rId6"/>
    <p:sldId id="263" r:id="rId7"/>
    <p:sldId id="264" r:id="rId8"/>
    <p:sldId id="266" r:id="rId9"/>
    <p:sldId id="265" r:id="rId10"/>
    <p:sldId id="267" r:id="rId11"/>
    <p:sldId id="268" r:id="rId12"/>
    <p:sldId id="269" r:id="rId13"/>
    <p:sldId id="270" r:id="rId14"/>
    <p:sldId id="281" r:id="rId15"/>
    <p:sldId id="282" r:id="rId16"/>
    <p:sldId id="262" r:id="rId17"/>
    <p:sldId id="274" r:id="rId18"/>
    <p:sldId id="300" r:id="rId19"/>
    <p:sldId id="276" r:id="rId20"/>
    <p:sldId id="299" r:id="rId21"/>
    <p:sldId id="284" r:id="rId22"/>
    <p:sldId id="279" r:id="rId23"/>
  </p:sldIdLst>
  <p:sldSz cx="12192000" cy="6858000"/>
  <p:notesSz cx="6858000" cy="9144000"/>
  <p:embeddedFontLst>
    <p:embeddedFont>
      <p:font typeface="Microsoft Yahei" panose="020B0503020204020204" pitchFamily="34" charset="-122"/>
      <p:regular r:id="rId25"/>
      <p:bold r:id="rId26"/>
    </p:embeddedFon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Roboto" panose="02000000000000000000" pitchFamily="2"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89">
          <p15:clr>
            <a:srgbClr val="A4A3A4"/>
          </p15:clr>
        </p15:guide>
        <p15:guide id="2" pos="7310">
          <p15:clr>
            <a:srgbClr val="A4A3A4"/>
          </p15:clr>
        </p15:guide>
        <p15:guide id="3" orient="horz" pos="913">
          <p15:clr>
            <a:srgbClr val="A4A3A4"/>
          </p15:clr>
        </p15:guide>
        <p15:guide id="4" orient="horz" pos="370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p8WkBe7z/JjxUmgvUl+G3Ii/Lh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nglin Xu" initials="" lastIdx="3" clrIdx="0"/>
  <p:cmAuthor id="1" name="T Vaness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58BB"/>
    <a:srgbClr val="2D75B5"/>
    <a:srgbClr val="F5C242"/>
    <a:srgbClr val="FFDA65"/>
    <a:srgbClr val="F4EE92"/>
    <a:srgbClr val="747A86"/>
    <a:srgbClr val="E4EC11"/>
    <a:srgbClr val="FFF402"/>
    <a:srgbClr val="F6FFB8"/>
    <a:srgbClr val="4875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61C494-EC25-4CA9-8EE9-63F24D881D61}">
  <a:tblStyle styleId="{C761C494-EC25-4CA9-8EE9-63F24D881D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6"/>
    <p:restoredTop sz="94712"/>
  </p:normalViewPr>
  <p:slideViewPr>
    <p:cSldViewPr snapToGrid="0">
      <p:cViewPr varScale="1">
        <p:scale>
          <a:sx n="110" d="100"/>
          <a:sy n="110" d="100"/>
        </p:scale>
        <p:origin x="208" y="856"/>
      </p:cViewPr>
      <p:guideLst>
        <p:guide pos="189"/>
        <p:guide pos="7310"/>
        <p:guide orient="horz" pos="913"/>
        <p:guide orient="horz" pos="37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31"/>
        <c:overlap val="-27"/>
        <c:axId val="325815440"/>
        <c:axId val="325785056"/>
      </c:barChart>
      <c:catAx>
        <c:axId val="325815440"/>
        <c:scaling>
          <c:orientation val="minMax"/>
        </c:scaling>
        <c:delete val="1"/>
        <c:axPos val="b"/>
        <c:majorTickMark val="none"/>
        <c:minorTickMark val="none"/>
        <c:tickLblPos val="nextTo"/>
        <c:crossAx val="325785056"/>
        <c:crosses val="autoZero"/>
        <c:auto val="1"/>
        <c:lblAlgn val="ctr"/>
        <c:lblOffset val="100"/>
        <c:noMultiLvlLbl val="0"/>
      </c:catAx>
      <c:valAx>
        <c:axId val="3257850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25815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C943-9148-840E-B5386C062546}"/>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C943-9148-840E-B5386C062546}"/>
              </c:ext>
            </c:extLst>
          </c:dPt>
          <c:cat>
            <c:strRef>
              <c:f>Sheet1!$A$2:$A$3</c:f>
              <c:strCache>
                <c:ptCount val="2"/>
                <c:pt idx="0">
                  <c:v>text 1</c:v>
                </c:pt>
                <c:pt idx="1">
                  <c:v>text 2</c:v>
                </c:pt>
              </c:strCache>
            </c:strRef>
          </c:cat>
          <c:val>
            <c:numRef>
              <c:f>Sheet1!$B$2:$B$3</c:f>
              <c:numCache>
                <c:formatCode>General</c:formatCode>
                <c:ptCount val="2"/>
                <c:pt idx="0">
                  <c:v>63</c:v>
                </c:pt>
                <c:pt idx="1">
                  <c:v>37</c:v>
                </c:pt>
              </c:numCache>
            </c:numRef>
          </c:val>
          <c:extLst>
            <c:ext xmlns:c16="http://schemas.microsoft.com/office/drawing/2014/chart" uri="{C3380CC4-5D6E-409C-BE32-E72D297353CC}">
              <c16:uniqueId val="{00000004-C943-9148-840E-B5386C062546}"/>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rgbClr val="F5C242">
                  <a:alpha val="90000"/>
                </a:srgbClr>
              </a:solidFill>
              <a:ln w="19050">
                <a:noFill/>
              </a:ln>
              <a:effectLst/>
            </c:spPr>
            <c:extLst>
              <c:ext xmlns:c16="http://schemas.microsoft.com/office/drawing/2014/chart" uri="{C3380CC4-5D6E-409C-BE32-E72D297353CC}">
                <c16:uniqueId val="{00000001-5543-6044-B160-D8C1A4C7A7B0}"/>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5543-6044-B160-D8C1A4C7A7B0}"/>
              </c:ext>
            </c:extLst>
          </c:dPt>
          <c:cat>
            <c:strRef>
              <c:f>Sheet1!$A$2:$A$3</c:f>
              <c:strCache>
                <c:ptCount val="2"/>
                <c:pt idx="0">
                  <c:v>text 1</c:v>
                </c:pt>
                <c:pt idx="1">
                  <c:v>text 2</c:v>
                </c:pt>
              </c:strCache>
            </c:strRef>
          </c:cat>
          <c:val>
            <c:numRef>
              <c:f>Sheet1!$B$2:$B$3</c:f>
              <c:numCache>
                <c:formatCode>General</c:formatCode>
                <c:ptCount val="2"/>
                <c:pt idx="0">
                  <c:v>42</c:v>
                </c:pt>
                <c:pt idx="1">
                  <c:v>58</c:v>
                </c:pt>
              </c:numCache>
            </c:numRef>
          </c:val>
          <c:extLst>
            <c:ext xmlns:c16="http://schemas.microsoft.com/office/drawing/2014/chart" uri="{C3380CC4-5D6E-409C-BE32-E72D297353CC}">
              <c16:uniqueId val="{00000004-5543-6044-B160-D8C1A4C7A7B0}"/>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6349-B148-B483-C2A68D50F248}"/>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6349-B148-B483-C2A68D50F248}"/>
              </c:ext>
            </c:extLst>
          </c:dPt>
          <c:cat>
            <c:strRef>
              <c:f>Sheet1!$A$2:$A$3</c:f>
              <c:strCache>
                <c:ptCount val="2"/>
                <c:pt idx="0">
                  <c:v>text 1</c:v>
                </c:pt>
                <c:pt idx="1">
                  <c:v>text 2</c:v>
                </c:pt>
              </c:strCache>
            </c:strRef>
          </c:cat>
          <c:val>
            <c:numRef>
              <c:f>Sheet1!$B$2:$B$3</c:f>
              <c:numCache>
                <c:formatCode>General</c:formatCode>
                <c:ptCount val="2"/>
                <c:pt idx="0">
                  <c:v>44</c:v>
                </c:pt>
                <c:pt idx="1">
                  <c:v>56</c:v>
                </c:pt>
              </c:numCache>
            </c:numRef>
          </c:val>
          <c:extLst>
            <c:ext xmlns:c16="http://schemas.microsoft.com/office/drawing/2014/chart" uri="{C3380CC4-5D6E-409C-BE32-E72D297353CC}">
              <c16:uniqueId val="{00000004-6349-B148-B483-C2A68D50F24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rgbClr val="F5C242">
                  <a:alpha val="90000"/>
                </a:srgbClr>
              </a:solidFill>
              <a:ln w="19050">
                <a:noFill/>
              </a:ln>
              <a:effectLst/>
            </c:spPr>
            <c:extLst>
              <c:ext xmlns:c16="http://schemas.microsoft.com/office/drawing/2014/chart" uri="{C3380CC4-5D6E-409C-BE32-E72D297353CC}">
                <c16:uniqueId val="{00000001-DA69-4F4A-91F5-C3DBF097307B}"/>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DA69-4F4A-91F5-C3DBF097307B}"/>
              </c:ext>
            </c:extLst>
          </c:dPt>
          <c:cat>
            <c:strRef>
              <c:f>Sheet1!$A$2:$A$3</c:f>
              <c:strCache>
                <c:ptCount val="2"/>
                <c:pt idx="0">
                  <c:v>text 1</c:v>
                </c:pt>
                <c:pt idx="1">
                  <c:v>text 2</c:v>
                </c:pt>
              </c:strCache>
            </c:strRef>
          </c:cat>
          <c:val>
            <c:numRef>
              <c:f>Sheet1!$B$2:$B$3</c:f>
              <c:numCache>
                <c:formatCode>General</c:formatCode>
                <c:ptCount val="2"/>
                <c:pt idx="0">
                  <c:v>42</c:v>
                </c:pt>
                <c:pt idx="1">
                  <c:v>58</c:v>
                </c:pt>
              </c:numCache>
            </c:numRef>
          </c:val>
          <c:extLst>
            <c:ext xmlns:c16="http://schemas.microsoft.com/office/drawing/2014/chart" uri="{C3380CC4-5D6E-409C-BE32-E72D297353CC}">
              <c16:uniqueId val="{00000004-DA69-4F4A-91F5-C3DBF097307B}"/>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chemeClr val="accent5"/>
              </a:solidFill>
              <a:ln w="19050">
                <a:noFill/>
              </a:ln>
              <a:effectLst/>
            </c:spPr>
            <c:extLst>
              <c:ext xmlns:c16="http://schemas.microsoft.com/office/drawing/2014/chart" uri="{C3380CC4-5D6E-409C-BE32-E72D297353CC}">
                <c16:uniqueId val="{00000001-7222-1C4C-89FD-9ACED870558B}"/>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7222-1C4C-89FD-9ACED870558B}"/>
              </c:ext>
            </c:extLst>
          </c:dPt>
          <c:cat>
            <c:strRef>
              <c:f>Sheet1!$A$2:$A$3</c:f>
              <c:strCache>
                <c:ptCount val="2"/>
                <c:pt idx="0">
                  <c:v>text 1</c:v>
                </c:pt>
                <c:pt idx="1">
                  <c:v>text 2</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7222-1C4C-89FD-9ACED870558B}"/>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Supporting text here</c:v>
                </c:pt>
              </c:strCache>
            </c:strRef>
          </c:tx>
          <c:spPr>
            <a:ln>
              <a:noFill/>
            </a:ln>
          </c:spPr>
          <c:dPt>
            <c:idx val="0"/>
            <c:bubble3D val="0"/>
            <c:spPr>
              <a:solidFill>
                <a:srgbClr val="F5C242">
                  <a:alpha val="90000"/>
                </a:srgbClr>
              </a:solidFill>
              <a:ln w="19050">
                <a:noFill/>
              </a:ln>
              <a:effectLst/>
            </c:spPr>
            <c:extLst>
              <c:ext xmlns:c16="http://schemas.microsoft.com/office/drawing/2014/chart" uri="{C3380CC4-5D6E-409C-BE32-E72D297353CC}">
                <c16:uniqueId val="{00000001-489D-D54D-95A0-28CF40BB5BEF}"/>
              </c:ext>
            </c:extLst>
          </c:dPt>
          <c:dPt>
            <c:idx val="1"/>
            <c:bubble3D val="0"/>
            <c:spPr>
              <a:solidFill>
                <a:schemeClr val="tx1">
                  <a:lumMod val="50000"/>
                  <a:lumOff val="50000"/>
                  <a:alpha val="20000"/>
                </a:schemeClr>
              </a:solidFill>
              <a:ln w="19050">
                <a:noFill/>
              </a:ln>
              <a:effectLst/>
            </c:spPr>
            <c:extLst>
              <c:ext xmlns:c16="http://schemas.microsoft.com/office/drawing/2014/chart" uri="{C3380CC4-5D6E-409C-BE32-E72D297353CC}">
                <c16:uniqueId val="{00000003-489D-D54D-95A0-28CF40BB5BEF}"/>
              </c:ext>
            </c:extLst>
          </c:dPt>
          <c:cat>
            <c:strRef>
              <c:f>Sheet1!$A$2:$A$3</c:f>
              <c:strCache>
                <c:ptCount val="2"/>
                <c:pt idx="0">
                  <c:v>text 1</c:v>
                </c:pt>
                <c:pt idx="1">
                  <c:v>text 2</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489D-D54D-95A0-28CF40BB5BEF}"/>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0973dc28f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800"/>
              <a:buChar char="•"/>
            </a:pPr>
            <a:endParaRPr dirty="0">
              <a:solidFill>
                <a:schemeClr val="dk1"/>
              </a:solidFill>
            </a:endParaRPr>
          </a:p>
        </p:txBody>
      </p:sp>
      <p:sp>
        <p:nvSpPr>
          <p:cNvPr id="322" name="Google Shape;322;g2b0973dc28f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b0b4840e90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b0b4840e90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b0973dc28f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b0973dc28f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b0b4840e9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b="1" i="0" dirty="0">
                <a:effectLst/>
                <a:latin typeface="Söhne"/>
              </a:rPr>
              <a:t>BERT's Pre-training:</a:t>
            </a:r>
            <a:r>
              <a:rPr lang="en-US" altLang="zh-CN" b="0" i="0" dirty="0">
                <a:solidFill>
                  <a:srgbClr val="374151"/>
                </a:solidFill>
                <a:effectLst/>
                <a:latin typeface="Söhne"/>
              </a:rPr>
              <a:t> The extensive pre-training on diverse and large datasets may make BERT models less sensitive to class imbalances in specific training datasets. They might not respond as effectively to label weighting as a method for addressing class imbalance.</a:t>
            </a:r>
          </a:p>
          <a:p>
            <a:pPr marL="0" lvl="0" indent="0" algn="l" rtl="0">
              <a:lnSpc>
                <a:spcPct val="100000"/>
              </a:lnSpc>
              <a:spcBef>
                <a:spcPts val="0"/>
              </a:spcBef>
              <a:spcAft>
                <a:spcPts val="0"/>
              </a:spcAft>
              <a:buSzPts val="1100"/>
              <a:buNone/>
            </a:pPr>
            <a:r>
              <a:rPr lang="en-US" altLang="zh-CN" b="1" i="0" dirty="0">
                <a:effectLst/>
                <a:latin typeface="Söhne"/>
              </a:rPr>
              <a:t>Smaller BERT Models:</a:t>
            </a:r>
            <a:r>
              <a:rPr lang="en-US" altLang="zh-CN" b="0" i="0" dirty="0">
                <a:solidFill>
                  <a:srgbClr val="374151"/>
                </a:solidFill>
                <a:effectLst/>
                <a:latin typeface="Söhne"/>
              </a:rPr>
              <a:t> A smaller BERT model has fewer parameters and may not capture the nuances required to effectively leverage label weights for minority classes, especially in complex tasks like text classification.</a:t>
            </a:r>
            <a:endParaRPr dirty="0"/>
          </a:p>
        </p:txBody>
      </p:sp>
      <p:sp>
        <p:nvSpPr>
          <p:cNvPr id="456" name="Google Shape;456;g2b0b4840e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583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b0b4840e9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b="1" i="0" dirty="0">
                <a:effectLst/>
                <a:latin typeface="Söhne"/>
              </a:rPr>
              <a:t>BERT's Pre-training:</a:t>
            </a:r>
            <a:r>
              <a:rPr lang="en-US" altLang="zh-CN" b="0" i="0" dirty="0">
                <a:solidFill>
                  <a:srgbClr val="374151"/>
                </a:solidFill>
                <a:effectLst/>
                <a:latin typeface="Söhne"/>
              </a:rPr>
              <a:t> The extensive pre-training on diverse and large datasets may make BERT models less sensitive to class imbalances in specific training datasets. They might not respond as effectively to label weighting as a method for addressing class imbalance.</a:t>
            </a:r>
          </a:p>
          <a:p>
            <a:pPr marL="0" lvl="0" indent="0" algn="l" rtl="0">
              <a:lnSpc>
                <a:spcPct val="100000"/>
              </a:lnSpc>
              <a:spcBef>
                <a:spcPts val="0"/>
              </a:spcBef>
              <a:spcAft>
                <a:spcPts val="0"/>
              </a:spcAft>
              <a:buSzPts val="1100"/>
              <a:buNone/>
            </a:pPr>
            <a:r>
              <a:rPr lang="en-US" altLang="zh-CN" b="1" i="0" dirty="0">
                <a:effectLst/>
                <a:latin typeface="Söhne"/>
              </a:rPr>
              <a:t>Smaller BERT Models:</a:t>
            </a:r>
            <a:r>
              <a:rPr lang="en-US" altLang="zh-CN" b="0" i="0" dirty="0">
                <a:solidFill>
                  <a:srgbClr val="374151"/>
                </a:solidFill>
                <a:effectLst/>
                <a:latin typeface="Söhne"/>
              </a:rPr>
              <a:t> A smaller BERT model has fewer parameters and may not capture the nuances required to effectively leverage label weights for minority classes, especially in complex tasks like text classification.</a:t>
            </a:r>
            <a:endParaRPr dirty="0"/>
          </a:p>
        </p:txBody>
      </p:sp>
      <p:sp>
        <p:nvSpPr>
          <p:cNvPr id="456" name="Google Shape;456;g2b0b4840e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935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20</a:t>
            </a:fld>
            <a:endParaRPr lang="zh-CN" altLang="en-US"/>
          </a:p>
        </p:txBody>
      </p:sp>
    </p:spTree>
    <p:extLst>
      <p:ext uri="{BB962C8B-B14F-4D97-AF65-F5344CB8AC3E}">
        <p14:creationId xmlns:p14="http://schemas.microsoft.com/office/powerpoint/2010/main" val="341789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b0b4840e9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b="1" i="0" dirty="0">
                <a:effectLst/>
                <a:latin typeface="Söhne"/>
              </a:rPr>
              <a:t>BERT's Pre-training:</a:t>
            </a:r>
            <a:r>
              <a:rPr lang="en-US" altLang="zh-CN" b="0" i="0" dirty="0">
                <a:solidFill>
                  <a:srgbClr val="374151"/>
                </a:solidFill>
                <a:effectLst/>
                <a:latin typeface="Söhne"/>
              </a:rPr>
              <a:t> The extensive pre-training on diverse and large datasets may make BERT models less sensitive to class imbalances in specific training datasets. They might not respond as effectively to label weighting as a method for addressing class imbalance.</a:t>
            </a:r>
          </a:p>
          <a:p>
            <a:pPr marL="0" lvl="0" indent="0" algn="l" rtl="0">
              <a:lnSpc>
                <a:spcPct val="100000"/>
              </a:lnSpc>
              <a:spcBef>
                <a:spcPts val="0"/>
              </a:spcBef>
              <a:spcAft>
                <a:spcPts val="0"/>
              </a:spcAft>
              <a:buSzPts val="1100"/>
              <a:buNone/>
            </a:pPr>
            <a:r>
              <a:rPr lang="en-US" altLang="zh-CN" b="1" i="0" dirty="0">
                <a:effectLst/>
                <a:latin typeface="Söhne"/>
              </a:rPr>
              <a:t>Smaller BERT Models:</a:t>
            </a:r>
            <a:r>
              <a:rPr lang="en-US" altLang="zh-CN" b="0" i="0" dirty="0">
                <a:solidFill>
                  <a:srgbClr val="374151"/>
                </a:solidFill>
                <a:effectLst/>
                <a:latin typeface="Söhne"/>
              </a:rPr>
              <a:t> A smaller BERT model has fewer parameters and may not capture the nuances required to effectively leverage label weights for minority classes, especially in complex tasks like text classification.</a:t>
            </a:r>
            <a:endParaRPr dirty="0"/>
          </a:p>
        </p:txBody>
      </p:sp>
      <p:sp>
        <p:nvSpPr>
          <p:cNvPr id="456" name="Google Shape;456;g2b0b4840e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241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e472c8ff8_0_174:notes"/>
          <p:cNvSpPr txBox="1">
            <a:spLocks noGrp="1"/>
          </p:cNvSpPr>
          <p:nvPr>
            <p:ph type="sldNum" idx="12"/>
          </p:nvPr>
        </p:nvSpPr>
        <p:spPr>
          <a:xfrm>
            <a:off x="3884613" y="8685213"/>
            <a:ext cx="2971800" cy="459000"/>
          </a:xfrm>
          <a:prstGeom prst="rect">
            <a:avLst/>
          </a:prstGeom>
          <a:noFill/>
          <a:ln>
            <a:noFill/>
          </a:ln>
        </p:spPr>
        <p:txBody>
          <a:bodyPr spcFirstLastPara="1" wrap="square" lIns="91325" tIns="45650" rIns="91325" bIns="456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Calibri"/>
                <a:ea typeface="Calibri"/>
                <a:cs typeface="Calibri"/>
                <a:sym typeface="Calibri"/>
              </a:rPr>
              <a:t>22</a:t>
            </a:fld>
            <a:endParaRPr sz="1300" b="0" i="0" u="none" strike="noStrike" cap="none">
              <a:solidFill>
                <a:srgbClr val="000000"/>
              </a:solidFill>
              <a:latin typeface="Calibri"/>
              <a:ea typeface="Calibri"/>
              <a:cs typeface="Calibri"/>
              <a:sym typeface="Calibri"/>
            </a:endParaRPr>
          </a:p>
        </p:txBody>
      </p:sp>
      <p:sp>
        <p:nvSpPr>
          <p:cNvPr id="504" name="Google Shape;504;g2ae472c8ff8_0_174:notes"/>
          <p:cNvSpPr>
            <a:spLocks noGrp="1" noRot="1" noChangeAspect="1"/>
          </p:cNvSpPr>
          <p:nvPr>
            <p:ph type="sldImg" idx="2"/>
          </p:nvPr>
        </p:nvSpPr>
        <p:spPr>
          <a:xfrm>
            <a:off x="846138" y="873125"/>
            <a:ext cx="5783262" cy="3254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5" name="Google Shape;505;g2ae472c8ff8_0_174:notes"/>
          <p:cNvSpPr txBox="1">
            <a:spLocks noGrp="1"/>
          </p:cNvSpPr>
          <p:nvPr>
            <p:ph type="body" idx="1"/>
          </p:nvPr>
        </p:nvSpPr>
        <p:spPr>
          <a:xfrm>
            <a:off x="707618" y="5634329"/>
            <a:ext cx="6062400" cy="3486900"/>
          </a:xfrm>
          <a:prstGeom prst="rect">
            <a:avLst/>
          </a:prstGeom>
          <a:noFill/>
          <a:ln>
            <a:noFill/>
          </a:ln>
        </p:spPr>
        <p:txBody>
          <a:bodyPr spcFirstLastPara="1" wrap="square" lIns="91325" tIns="45650" rIns="91325" bIns="45650"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b0973dc28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b0973dc28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65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b0973dc28f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800"/>
              <a:buChar char="•"/>
            </a:pPr>
            <a:endParaRPr dirty="0">
              <a:solidFill>
                <a:schemeClr val="dk1"/>
              </a:solidFill>
            </a:endParaRPr>
          </a:p>
        </p:txBody>
      </p:sp>
      <p:sp>
        <p:nvSpPr>
          <p:cNvPr id="260" name="Google Shape;260;g2b0973dc28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b0973dc28f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800"/>
              <a:buChar char="•"/>
            </a:pPr>
            <a:endParaRPr dirty="0">
              <a:solidFill>
                <a:schemeClr val="dk1"/>
              </a:solidFill>
            </a:endParaRPr>
          </a:p>
        </p:txBody>
      </p:sp>
      <p:sp>
        <p:nvSpPr>
          <p:cNvPr id="300" name="Google Shape;300;g2b0973dc28f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b0973dc28f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171450" algn="l" rtl="0">
              <a:lnSpc>
                <a:spcPct val="100000"/>
              </a:lnSpc>
              <a:spcBef>
                <a:spcPts val="0"/>
              </a:spcBef>
              <a:spcAft>
                <a:spcPts val="0"/>
              </a:spcAft>
              <a:buClr>
                <a:schemeClr val="dk1"/>
              </a:buClr>
              <a:buSzPts val="1800"/>
              <a:buNone/>
            </a:pPr>
            <a:endParaRPr>
              <a:solidFill>
                <a:schemeClr val="dk1"/>
              </a:solidFill>
            </a:endParaRPr>
          </a:p>
        </p:txBody>
      </p:sp>
      <p:sp>
        <p:nvSpPr>
          <p:cNvPr id="278" name="Google Shape;278;g2b0973dc2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9" descr="Best Buy Logo – PNG e Vetor – Download de Logo"/>
          <p:cNvPicPr preferRelativeResize="0"/>
          <p:nvPr/>
        </p:nvPicPr>
        <p:blipFill rotWithShape="1">
          <a:blip r:embed="rId2">
            <a:alphaModFix/>
          </a:blip>
          <a:srcRect/>
          <a:stretch/>
        </p:blipFill>
        <p:spPr>
          <a:xfrm>
            <a:off x="193185" y="5924282"/>
            <a:ext cx="836533" cy="76629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4"/>
        <p:cNvGrpSpPr/>
        <p:nvPr/>
      </p:nvGrpSpPr>
      <p:grpSpPr>
        <a:xfrm>
          <a:off x="0" y="0"/>
          <a:ext cx="0" cy="0"/>
          <a:chOff x="0" y="0"/>
          <a:chExt cx="0" cy="0"/>
        </a:xfrm>
      </p:grpSpPr>
      <p:sp>
        <p:nvSpPr>
          <p:cNvPr id="115" name="Google Shape;115;g2b0973dc28f_0_10"/>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g2b0973dc28f_0_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 name="Google Shape;117;g2b0973dc28f_0_10"/>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8" name="Google Shape;118;g2b0973dc28f_0_10"/>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9" name="Google Shape;119;g2b0973dc28f_0_10"/>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60238-DC60-801F-25A5-17F88FAAB23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70808AC-94A4-4D1B-A1B7-26C16016EC31}"/>
              </a:ext>
            </a:extLst>
          </p:cNvPr>
          <p:cNvSpPr>
            <a:spLocks noGrp="1"/>
          </p:cNvSpPr>
          <p:nvPr>
            <p:ph type="dt" idx="10"/>
          </p:nvPr>
        </p:nvSpPr>
        <p:spPr/>
        <p:txBody>
          <a:bodyPr/>
          <a:lstStyle/>
          <a:p>
            <a:endParaRPr lang="zh-CN" altLang="en-US"/>
          </a:p>
        </p:txBody>
      </p:sp>
      <p:sp>
        <p:nvSpPr>
          <p:cNvPr id="4" name="页脚占位符 3">
            <a:extLst>
              <a:ext uri="{FF2B5EF4-FFF2-40B4-BE49-F238E27FC236}">
                <a16:creationId xmlns:a16="http://schemas.microsoft.com/office/drawing/2014/main" id="{C88483C4-791A-BA57-0E24-F7516C0DDEA7}"/>
              </a:ext>
            </a:extLst>
          </p:cNvPr>
          <p:cNvSpPr>
            <a:spLocks noGrp="1"/>
          </p:cNvSpPr>
          <p:nvPr>
            <p:ph type="ftr" idx="11"/>
          </p:nvPr>
        </p:nvSpPr>
        <p:spPr/>
        <p:txBody>
          <a:bodyPr/>
          <a:lstStyle/>
          <a:p>
            <a:endParaRPr lang="zh-CN" altLang="en-US"/>
          </a:p>
        </p:txBody>
      </p:sp>
      <p:sp>
        <p:nvSpPr>
          <p:cNvPr id="5" name="灯片编号占位符 4">
            <a:extLst>
              <a:ext uri="{FF2B5EF4-FFF2-40B4-BE49-F238E27FC236}">
                <a16:creationId xmlns:a16="http://schemas.microsoft.com/office/drawing/2014/main" id="{56148DA4-ABD0-5E8B-A523-47CE7790B2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207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8"/>
        <p:cNvGrpSpPr/>
        <p:nvPr/>
      </p:nvGrpSpPr>
      <p:grpSpPr>
        <a:xfrm>
          <a:off x="0" y="0"/>
          <a:ext cx="0" cy="0"/>
          <a:chOff x="0" y="0"/>
          <a:chExt cx="0" cy="0"/>
        </a:xfrm>
      </p:grpSpPr>
      <p:sp>
        <p:nvSpPr>
          <p:cNvPr id="19" name="Google Shape;19;p1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g2ae472c8ff8_0_308"/>
          <p:cNvSpPr txBox="1">
            <a:spLocks noGrp="1"/>
          </p:cNvSpPr>
          <p:nvPr>
            <p:ph type="ctrTitle"/>
          </p:nvPr>
        </p:nvSpPr>
        <p:spPr>
          <a:xfrm>
            <a:off x="844844" y="3290059"/>
            <a:ext cx="10974900" cy="886500"/>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Clr>
                <a:schemeClr val="accent1"/>
              </a:buClr>
              <a:buSzPts val="7200"/>
              <a:buFont typeface="Arial"/>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2ae472c8ff8_0_308"/>
          <p:cNvSpPr txBox="1">
            <a:spLocks noGrp="1"/>
          </p:cNvSpPr>
          <p:nvPr>
            <p:ph type="subTitle" idx="1"/>
          </p:nvPr>
        </p:nvSpPr>
        <p:spPr>
          <a:xfrm>
            <a:off x="844775" y="4082583"/>
            <a:ext cx="10986300" cy="4431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sz="3200">
                <a:solidFill>
                  <a:schemeClr val="accent1"/>
                </a:solidFill>
              </a:defRPr>
            </a:lvl1pPr>
            <a:lvl2pPr lvl="1" algn="l">
              <a:lnSpc>
                <a:spcPct val="90000"/>
              </a:lnSpc>
              <a:spcBef>
                <a:spcPts val="600"/>
              </a:spcBef>
              <a:spcAft>
                <a:spcPts val="0"/>
              </a:spcAft>
              <a:buSzPts val="1980"/>
              <a:buChar char="•"/>
              <a:defRPr/>
            </a:lvl2pPr>
            <a:lvl3pPr lvl="2" algn="l">
              <a:lnSpc>
                <a:spcPct val="90000"/>
              </a:lnSpc>
              <a:spcBef>
                <a:spcPts val="1200"/>
              </a:spcBef>
              <a:spcAft>
                <a:spcPts val="0"/>
              </a:spcAft>
              <a:buSzPts val="1620"/>
              <a:buChar char="•"/>
              <a:defRPr/>
            </a:lvl3pPr>
            <a:lvl4pPr lvl="3" algn="l">
              <a:lnSpc>
                <a:spcPct val="90000"/>
              </a:lnSpc>
              <a:spcBef>
                <a:spcPts val="600"/>
              </a:spcBef>
              <a:spcAft>
                <a:spcPts val="0"/>
              </a:spcAft>
              <a:buSzPts val="1800"/>
              <a:buChar char="•"/>
              <a:defRPr/>
            </a:lvl4pPr>
            <a:lvl5pPr lvl="4" algn="l">
              <a:lnSpc>
                <a:spcPct val="90000"/>
              </a:lnSpc>
              <a:spcBef>
                <a:spcPts val="600"/>
              </a:spcBef>
              <a:spcAft>
                <a:spcPts val="0"/>
              </a:spcAft>
              <a:buSzPts val="1620"/>
              <a:buChar char="•"/>
              <a:defRPr/>
            </a:lvl5pPr>
            <a:lvl6pPr lvl="5" algn="l">
              <a:lnSpc>
                <a:spcPct val="90000"/>
              </a:lnSpc>
              <a:spcBef>
                <a:spcPts val="6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grpSp>
        <p:nvGrpSpPr>
          <p:cNvPr id="25" name="Google Shape;25;g2ae472c8ff8_0_308"/>
          <p:cNvGrpSpPr/>
          <p:nvPr/>
        </p:nvGrpSpPr>
        <p:grpSpPr>
          <a:xfrm>
            <a:off x="10657972" y="313218"/>
            <a:ext cx="1230147" cy="1055657"/>
            <a:chOff x="874713" y="2133600"/>
            <a:chExt cx="12747641" cy="10939448"/>
          </a:xfrm>
        </p:grpSpPr>
        <p:sp>
          <p:nvSpPr>
            <p:cNvPr id="26" name="Google Shape;26;g2ae472c8ff8_0_308"/>
            <p:cNvSpPr/>
            <p:nvPr/>
          </p:nvSpPr>
          <p:spPr>
            <a:xfrm>
              <a:off x="1054100" y="2159000"/>
              <a:ext cx="1309662" cy="2006586"/>
            </a:xfrm>
            <a:custGeom>
              <a:avLst/>
              <a:gdLst/>
              <a:ahLst/>
              <a:cxnLst/>
              <a:rect l="l" t="t" r="r" b="b"/>
              <a:pathLst>
                <a:path w="21600" h="21600" extrusionOk="0">
                  <a:moveTo>
                    <a:pt x="0" y="0"/>
                  </a:moveTo>
                  <a:lnTo>
                    <a:pt x="8788" y="0"/>
                  </a:lnTo>
                  <a:lnTo>
                    <a:pt x="8788" y="17159"/>
                  </a:lnTo>
                  <a:lnTo>
                    <a:pt x="21600" y="17159"/>
                  </a:lnTo>
                  <a:lnTo>
                    <a:pt x="21600" y="21600"/>
                  </a:lnTo>
                  <a:lnTo>
                    <a:pt x="0" y="21600"/>
                  </a:lnTo>
                  <a:cubicBezTo>
                    <a:pt x="0"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g2ae472c8ff8_0_308"/>
            <p:cNvSpPr/>
            <p:nvPr/>
          </p:nvSpPr>
          <p:spPr>
            <a:xfrm>
              <a:off x="2425700" y="2654300"/>
              <a:ext cx="1512864" cy="1538298"/>
            </a:xfrm>
            <a:custGeom>
              <a:avLst/>
              <a:gdLst/>
              <a:ahLst/>
              <a:cxnLst/>
              <a:rect l="l" t="t" r="r" b="b"/>
              <a:pathLst>
                <a:path w="21600" h="21600" extrusionOk="0">
                  <a:moveTo>
                    <a:pt x="15108" y="8514"/>
                  </a:moveTo>
                  <a:cubicBezTo>
                    <a:pt x="14988" y="5794"/>
                    <a:pt x="13585" y="4375"/>
                    <a:pt x="11100" y="4375"/>
                  </a:cubicBezTo>
                  <a:cubicBezTo>
                    <a:pt x="8776" y="4375"/>
                    <a:pt x="7213" y="5873"/>
                    <a:pt x="6813" y="8514"/>
                  </a:cubicBezTo>
                  <a:cubicBezTo>
                    <a:pt x="6813" y="8514"/>
                    <a:pt x="15108" y="8514"/>
                    <a:pt x="15108" y="8514"/>
                  </a:cubicBezTo>
                  <a:close/>
                  <a:moveTo>
                    <a:pt x="0" y="11076"/>
                  </a:moveTo>
                  <a:lnTo>
                    <a:pt x="0" y="10761"/>
                  </a:lnTo>
                  <a:cubicBezTo>
                    <a:pt x="0" y="4178"/>
                    <a:pt x="4849" y="0"/>
                    <a:pt x="11100" y="0"/>
                  </a:cubicBezTo>
                  <a:cubicBezTo>
                    <a:pt x="16711" y="0"/>
                    <a:pt x="21600" y="3153"/>
                    <a:pt x="21600" y="10563"/>
                  </a:cubicBezTo>
                  <a:lnTo>
                    <a:pt x="21600" y="12337"/>
                  </a:lnTo>
                  <a:lnTo>
                    <a:pt x="6732" y="12337"/>
                  </a:lnTo>
                  <a:cubicBezTo>
                    <a:pt x="6933" y="15293"/>
                    <a:pt x="8616" y="17028"/>
                    <a:pt x="11421" y="17028"/>
                  </a:cubicBezTo>
                  <a:cubicBezTo>
                    <a:pt x="13906" y="17028"/>
                    <a:pt x="15028" y="15964"/>
                    <a:pt x="15308" y="14426"/>
                  </a:cubicBezTo>
                  <a:lnTo>
                    <a:pt x="21600" y="14426"/>
                  </a:lnTo>
                  <a:cubicBezTo>
                    <a:pt x="20919" y="18998"/>
                    <a:pt x="17312" y="21600"/>
                    <a:pt x="11181" y="21600"/>
                  </a:cubicBezTo>
                  <a:cubicBezTo>
                    <a:pt x="4729" y="21600"/>
                    <a:pt x="0" y="17737"/>
                    <a:pt x="0" y="11076"/>
                  </a:cubicBezTo>
                  <a:close/>
                  <a:moveTo>
                    <a:pt x="0" y="11076"/>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g2ae472c8ff8_0_308"/>
            <p:cNvSpPr/>
            <p:nvPr/>
          </p:nvSpPr>
          <p:spPr>
            <a:xfrm>
              <a:off x="3962400" y="2387600"/>
              <a:ext cx="947754" cy="1808190"/>
            </a:xfrm>
            <a:custGeom>
              <a:avLst/>
              <a:gdLst/>
              <a:ahLst/>
              <a:cxnLst/>
              <a:rect l="l" t="t" r="r" b="b"/>
              <a:pathLst>
                <a:path w="21600" h="21600" extrusionOk="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 name="Google Shape;29;g2ae472c8ff8_0_308"/>
            <p:cNvSpPr/>
            <p:nvPr/>
          </p:nvSpPr>
          <p:spPr>
            <a:xfrm>
              <a:off x="5054600" y="2133600"/>
              <a:ext cx="512784" cy="800118"/>
            </a:xfrm>
            <a:custGeom>
              <a:avLst/>
              <a:gdLst/>
              <a:ahLst/>
              <a:cxnLst/>
              <a:rect l="l" t="t" r="r" b="b"/>
              <a:pathLst>
                <a:path w="21600" h="21600" extrusionOk="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 name="Google Shape;30;g2ae472c8ff8_0_308"/>
            <p:cNvSpPr/>
            <p:nvPr/>
          </p:nvSpPr>
          <p:spPr>
            <a:xfrm>
              <a:off x="5511800" y="2654300"/>
              <a:ext cx="1309662" cy="1538298"/>
            </a:xfrm>
            <a:custGeom>
              <a:avLst/>
              <a:gdLst/>
              <a:ahLst/>
              <a:cxnLst/>
              <a:rect l="l" t="t" r="r" b="b"/>
              <a:pathLst>
                <a:path w="21600" h="21600" extrusionOk="0">
                  <a:moveTo>
                    <a:pt x="0" y="14623"/>
                  </a:moveTo>
                  <a:lnTo>
                    <a:pt x="7123" y="14623"/>
                  </a:lnTo>
                  <a:cubicBezTo>
                    <a:pt x="7400" y="16240"/>
                    <a:pt x="8279" y="17146"/>
                    <a:pt x="10870" y="17146"/>
                  </a:cubicBezTo>
                  <a:cubicBezTo>
                    <a:pt x="13089" y="17146"/>
                    <a:pt x="14154" y="16437"/>
                    <a:pt x="14154" y="15254"/>
                  </a:cubicBezTo>
                  <a:cubicBezTo>
                    <a:pt x="14154" y="14111"/>
                    <a:pt x="12858" y="13598"/>
                    <a:pt x="9482" y="13165"/>
                  </a:cubicBezTo>
                  <a:cubicBezTo>
                    <a:pt x="3053" y="12416"/>
                    <a:pt x="370" y="10839"/>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 name="Google Shape;31;g2ae472c8ff8_0_308"/>
            <p:cNvSpPr/>
            <p:nvPr/>
          </p:nvSpPr>
          <p:spPr>
            <a:xfrm>
              <a:off x="914400" y="5194300"/>
              <a:ext cx="947754" cy="1808190"/>
            </a:xfrm>
            <a:custGeom>
              <a:avLst/>
              <a:gdLst/>
              <a:ahLst/>
              <a:cxnLst/>
              <a:rect l="l" t="t" r="r" b="b"/>
              <a:pathLst>
                <a:path w="21600" h="21600" extrusionOk="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 name="Google Shape;32;g2ae472c8ff8_0_308"/>
            <p:cNvSpPr/>
            <p:nvPr/>
          </p:nvSpPr>
          <p:spPr>
            <a:xfrm>
              <a:off x="1917700" y="5461000"/>
              <a:ext cx="1382724" cy="1538298"/>
            </a:xfrm>
            <a:custGeom>
              <a:avLst/>
              <a:gdLst/>
              <a:ahLst/>
              <a:cxnLst/>
              <a:rect l="l" t="t" r="r" b="b"/>
              <a:pathLst>
                <a:path w="21600" h="21600" extrusionOk="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 name="Google Shape;33;g2ae472c8ff8_0_308"/>
            <p:cNvSpPr/>
            <p:nvPr/>
          </p:nvSpPr>
          <p:spPr>
            <a:xfrm>
              <a:off x="3530600" y="4902200"/>
              <a:ext cx="461970" cy="2062152"/>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 name="Google Shape;34;g2ae472c8ff8_0_308"/>
            <p:cNvSpPr/>
            <p:nvPr/>
          </p:nvSpPr>
          <p:spPr>
            <a:xfrm>
              <a:off x="4229100" y="4902200"/>
              <a:ext cx="1419228" cy="2062152"/>
            </a:xfrm>
            <a:custGeom>
              <a:avLst/>
              <a:gdLst/>
              <a:ahLst/>
              <a:cxnLst/>
              <a:rect l="l" t="t" r="r" b="b"/>
              <a:pathLst>
                <a:path w="21600" h="21600" extrusionOk="0">
                  <a:moveTo>
                    <a:pt x="0" y="0"/>
                  </a:moveTo>
                  <a:lnTo>
                    <a:pt x="7086" y="0"/>
                  </a:lnTo>
                  <a:lnTo>
                    <a:pt x="7086" y="12461"/>
                  </a:lnTo>
                  <a:lnTo>
                    <a:pt x="13532" y="6230"/>
                  </a:lnTo>
                  <a:lnTo>
                    <a:pt x="20960" y="6230"/>
                  </a:lnTo>
                  <a:lnTo>
                    <a:pt x="13319" y="13166"/>
                  </a:lnTo>
                  <a:lnTo>
                    <a:pt x="21600" y="21600"/>
                  </a:lnTo>
                  <a:lnTo>
                    <a:pt x="13617" y="21600"/>
                  </a:lnTo>
                  <a:lnTo>
                    <a:pt x="7086" y="14694"/>
                  </a:lnTo>
                  <a:lnTo>
                    <a:pt x="7086" y="21600"/>
                  </a:lnTo>
                  <a:lnTo>
                    <a:pt x="0" y="21600"/>
                  </a:lnTo>
                  <a:cubicBezTo>
                    <a:pt x="0"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 name="Google Shape;35;g2ae472c8ff8_0_308"/>
            <p:cNvSpPr/>
            <p:nvPr/>
          </p:nvSpPr>
          <p:spPr>
            <a:xfrm>
              <a:off x="6146800" y="5461000"/>
              <a:ext cx="1382724" cy="1538298"/>
            </a:xfrm>
            <a:custGeom>
              <a:avLst/>
              <a:gdLst/>
              <a:ahLst/>
              <a:cxnLst/>
              <a:rect l="l" t="t" r="r" b="b"/>
              <a:pathLst>
                <a:path w="21600" h="21600" extrusionOk="0">
                  <a:moveTo>
                    <a:pt x="14414" y="13874"/>
                  </a:moveTo>
                  <a:lnTo>
                    <a:pt x="14414" y="11273"/>
                  </a:lnTo>
                  <a:cubicBezTo>
                    <a:pt x="13845" y="11746"/>
                    <a:pt x="12881" y="12101"/>
                    <a:pt x="11129" y="12416"/>
                  </a:cubicBezTo>
                  <a:cubicBezTo>
                    <a:pt x="8806" y="12889"/>
                    <a:pt x="7185" y="13598"/>
                    <a:pt x="7185" y="15136"/>
                  </a:cubicBezTo>
                  <a:cubicBezTo>
                    <a:pt x="7185" y="16358"/>
                    <a:pt x="8018" y="17185"/>
                    <a:pt x="10077" y="17185"/>
                  </a:cubicBezTo>
                  <a:cubicBezTo>
                    <a:pt x="12531" y="17185"/>
                    <a:pt x="14414" y="15885"/>
                    <a:pt x="14414" y="13874"/>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6"/>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 name="Google Shape;36;g2ae472c8ff8_0_308"/>
            <p:cNvSpPr/>
            <p:nvPr/>
          </p:nvSpPr>
          <p:spPr>
            <a:xfrm>
              <a:off x="7747000" y="4902200"/>
              <a:ext cx="1554174" cy="2097090"/>
            </a:xfrm>
            <a:custGeom>
              <a:avLst/>
              <a:gdLst/>
              <a:ahLst/>
              <a:cxnLst/>
              <a:rect l="l" t="t" r="r" b="b"/>
              <a:pathLst>
                <a:path w="21600" h="21600" extrusionOk="0">
                  <a:moveTo>
                    <a:pt x="15011" y="13793"/>
                  </a:moveTo>
                  <a:lnTo>
                    <a:pt x="15011" y="13561"/>
                  </a:lnTo>
                  <a:cubicBezTo>
                    <a:pt x="15011" y="10757"/>
                    <a:pt x="13295" y="9398"/>
                    <a:pt x="10683" y="9398"/>
                  </a:cubicBezTo>
                  <a:cubicBezTo>
                    <a:pt x="7993" y="9398"/>
                    <a:pt x="6277" y="10814"/>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1"/>
                  </a:cubicBezTo>
                  <a:lnTo>
                    <a:pt x="21600" y="13793"/>
                  </a:lnTo>
                  <a:cubicBezTo>
                    <a:pt x="21600" y="18911"/>
                    <a:pt x="17779" y="21600"/>
                    <a:pt x="12866" y="21600"/>
                  </a:cubicBezTo>
                  <a:cubicBezTo>
                    <a:pt x="9786" y="21600"/>
                    <a:pt x="7525" y="20501"/>
                    <a:pt x="6472" y="18882"/>
                  </a:cubicBezTo>
                  <a:close/>
                  <a:moveTo>
                    <a:pt x="6472" y="18882"/>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37;g2ae472c8ff8_0_308"/>
            <p:cNvSpPr/>
            <p:nvPr/>
          </p:nvSpPr>
          <p:spPr>
            <a:xfrm>
              <a:off x="9398000" y="5461000"/>
              <a:ext cx="1582740" cy="1538298"/>
            </a:xfrm>
            <a:custGeom>
              <a:avLst/>
              <a:gdLst/>
              <a:ahLst/>
              <a:cxnLst/>
              <a:rect l="l" t="t" r="r" b="b"/>
              <a:pathLst>
                <a:path w="21600" h="21600" extrusionOk="0">
                  <a:moveTo>
                    <a:pt x="15128" y="10958"/>
                  </a:moveTo>
                  <a:lnTo>
                    <a:pt x="15128" y="10642"/>
                  </a:lnTo>
                  <a:cubicBezTo>
                    <a:pt x="15128" y="7016"/>
                    <a:pt x="13596" y="4927"/>
                    <a:pt x="10838" y="4927"/>
                  </a:cubicBezTo>
                  <a:cubicBezTo>
                    <a:pt x="8042" y="4927"/>
                    <a:pt x="6472" y="6937"/>
                    <a:pt x="6472" y="10563"/>
                  </a:cubicBezTo>
                  <a:lnTo>
                    <a:pt x="6472" y="10879"/>
                  </a:lnTo>
                  <a:cubicBezTo>
                    <a:pt x="6472" y="14584"/>
                    <a:pt x="8004" y="16673"/>
                    <a:pt x="10838" y="16673"/>
                  </a:cubicBezTo>
                  <a:cubicBezTo>
                    <a:pt x="13596" y="16673"/>
                    <a:pt x="15128" y="14544"/>
                    <a:pt x="15128" y="10958"/>
                  </a:cubicBezTo>
                  <a:close/>
                  <a:moveTo>
                    <a:pt x="0" y="11076"/>
                  </a:moveTo>
                  <a:lnTo>
                    <a:pt x="0" y="10761"/>
                  </a:lnTo>
                  <a:cubicBezTo>
                    <a:pt x="0" y="4178"/>
                    <a:pt x="4672" y="0"/>
                    <a:pt x="10838" y="0"/>
                  </a:cubicBezTo>
                  <a:cubicBezTo>
                    <a:pt x="16927" y="0"/>
                    <a:pt x="21600" y="4060"/>
                    <a:pt x="21600" y="10563"/>
                  </a:cubicBezTo>
                  <a:lnTo>
                    <a:pt x="21600" y="10879"/>
                  </a:lnTo>
                  <a:cubicBezTo>
                    <a:pt x="21600" y="17540"/>
                    <a:pt x="16889" y="21600"/>
                    <a:pt x="10800" y="21600"/>
                  </a:cubicBezTo>
                  <a:cubicBezTo>
                    <a:pt x="4672" y="21600"/>
                    <a:pt x="0" y="17658"/>
                    <a:pt x="0" y="11076"/>
                  </a:cubicBezTo>
                  <a:close/>
                  <a:moveTo>
                    <a:pt x="0" y="11076"/>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g2ae472c8ff8_0_308"/>
            <p:cNvSpPr/>
            <p:nvPr/>
          </p:nvSpPr>
          <p:spPr>
            <a:xfrm>
              <a:off x="11125200" y="5499100"/>
              <a:ext cx="1428732" cy="1501794"/>
            </a:xfrm>
            <a:custGeom>
              <a:avLst/>
              <a:gdLst/>
              <a:ahLst/>
              <a:cxnLst/>
              <a:rect l="l" t="t" r="r" b="b"/>
              <a:pathLst>
                <a:path w="21600" h="21600" extrusionOk="0">
                  <a:moveTo>
                    <a:pt x="0" y="13727"/>
                  </a:moveTo>
                  <a:lnTo>
                    <a:pt x="0" y="0"/>
                  </a:lnTo>
                  <a:lnTo>
                    <a:pt x="7045" y="0"/>
                  </a:lnTo>
                  <a:lnTo>
                    <a:pt x="7045" y="12677"/>
                  </a:lnTo>
                  <a:cubicBezTo>
                    <a:pt x="7045" y="15261"/>
                    <a:pt x="8105" y="16472"/>
                    <a:pt x="10439" y="16472"/>
                  </a:cubicBezTo>
                  <a:cubicBezTo>
                    <a:pt x="12858" y="16472"/>
                    <a:pt x="14556" y="15100"/>
                    <a:pt x="14556" y="12233"/>
                  </a:cubicBezTo>
                  <a:lnTo>
                    <a:pt x="14556" y="0"/>
                  </a:lnTo>
                  <a:lnTo>
                    <a:pt x="21600" y="0"/>
                  </a:lnTo>
                  <a:lnTo>
                    <a:pt x="21600" y="21115"/>
                  </a:lnTo>
                  <a:lnTo>
                    <a:pt x="14556" y="21115"/>
                  </a:lnTo>
                  <a:lnTo>
                    <a:pt x="14556" y="17845"/>
                  </a:lnTo>
                  <a:cubicBezTo>
                    <a:pt x="13367" y="19985"/>
                    <a:pt x="11161" y="21600"/>
                    <a:pt x="7511" y="21600"/>
                  </a:cubicBezTo>
                  <a:cubicBezTo>
                    <a:pt x="3183" y="21600"/>
                    <a:pt x="0" y="19097"/>
                    <a:pt x="0" y="13727"/>
                  </a:cubicBezTo>
                  <a:close/>
                  <a:moveTo>
                    <a:pt x="0" y="13727"/>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g2ae472c8ff8_0_308"/>
            <p:cNvSpPr/>
            <p:nvPr/>
          </p:nvSpPr>
          <p:spPr>
            <a:xfrm>
              <a:off x="12674600" y="5194300"/>
              <a:ext cx="947754" cy="1808190"/>
            </a:xfrm>
            <a:custGeom>
              <a:avLst/>
              <a:gdLst/>
              <a:ahLst/>
              <a:cxnLst/>
              <a:rect l="l" t="t" r="r" b="b"/>
              <a:pathLst>
                <a:path w="21600" h="21600" extrusionOk="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7"/>
                  </a:lnTo>
                  <a:cubicBezTo>
                    <a:pt x="14698" y="16569"/>
                    <a:pt x="15976" y="17173"/>
                    <a:pt x="18213" y="17173"/>
                  </a:cubicBezTo>
                  <a:cubicBezTo>
                    <a:pt x="19555" y="17173"/>
                    <a:pt x="20514" y="17072"/>
                    <a:pt x="21600" y="16871"/>
                  </a:cubicBezTo>
                  <a:lnTo>
                    <a:pt x="21600" y="21131"/>
                  </a:lnTo>
                  <a:cubicBezTo>
                    <a:pt x="20130" y="21332"/>
                    <a:pt x="18085" y="21600"/>
                    <a:pt x="15465" y="21600"/>
                  </a:cubicBezTo>
                  <a:cubicBezTo>
                    <a:pt x="8180" y="21600"/>
                    <a:pt x="4090" y="19688"/>
                    <a:pt x="4090" y="15764"/>
                  </a:cubicBezTo>
                  <a:close/>
                  <a:moveTo>
                    <a:pt x="4090" y="15764"/>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g2ae472c8ff8_0_308"/>
            <p:cNvSpPr/>
            <p:nvPr/>
          </p:nvSpPr>
          <p:spPr>
            <a:xfrm>
              <a:off x="874713" y="8305800"/>
              <a:ext cx="2292354" cy="1468422"/>
            </a:xfrm>
            <a:custGeom>
              <a:avLst/>
              <a:gdLst/>
              <a:ahLst/>
              <a:cxnLst/>
              <a:rect l="l" t="t" r="r" b="b"/>
              <a:pathLst>
                <a:path w="21600" h="21600" extrusionOk="0">
                  <a:moveTo>
                    <a:pt x="0" y="0"/>
                  </a:moveTo>
                  <a:lnTo>
                    <a:pt x="4606" y="0"/>
                  </a:lnTo>
                  <a:lnTo>
                    <a:pt x="6803" y="13546"/>
                  </a:lnTo>
                  <a:lnTo>
                    <a:pt x="9265" y="0"/>
                  </a:lnTo>
                  <a:lnTo>
                    <a:pt x="12812" y="0"/>
                  </a:lnTo>
                  <a:lnTo>
                    <a:pt x="15035" y="13546"/>
                  </a:lnTo>
                  <a:lnTo>
                    <a:pt x="17418" y="0"/>
                  </a:lnTo>
                  <a:lnTo>
                    <a:pt x="21600" y="0"/>
                  </a:lnTo>
                  <a:lnTo>
                    <a:pt x="17232" y="21600"/>
                  </a:lnTo>
                  <a:lnTo>
                    <a:pt x="12970" y="21600"/>
                  </a:lnTo>
                  <a:lnTo>
                    <a:pt x="10800" y="8962"/>
                  </a:lnTo>
                  <a:lnTo>
                    <a:pt x="8524" y="21600"/>
                  </a:lnTo>
                  <a:lnTo>
                    <a:pt x="4209" y="21600"/>
                  </a:lnTo>
                  <a:cubicBezTo>
                    <a:pt x="4209"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g2ae472c8ff8_0_308"/>
            <p:cNvSpPr/>
            <p:nvPr/>
          </p:nvSpPr>
          <p:spPr>
            <a:xfrm>
              <a:off x="3249613" y="7708900"/>
              <a:ext cx="1433538" cy="2062152"/>
            </a:xfrm>
            <a:custGeom>
              <a:avLst/>
              <a:gdLst/>
              <a:ahLst/>
              <a:cxnLst/>
              <a:rect l="l" t="t" r="r" b="b"/>
              <a:pathLst>
                <a:path w="21600" h="21600" extrusionOk="0">
                  <a:moveTo>
                    <a:pt x="0" y="0"/>
                  </a:moveTo>
                  <a:lnTo>
                    <a:pt x="7030" y="0"/>
                  </a:lnTo>
                  <a:lnTo>
                    <a:pt x="7030" y="8699"/>
                  </a:lnTo>
                  <a:cubicBezTo>
                    <a:pt x="8174" y="7141"/>
                    <a:pt x="10631" y="5848"/>
                    <a:pt x="14273" y="5848"/>
                  </a:cubicBezTo>
                  <a:cubicBezTo>
                    <a:pt x="18593" y="5848"/>
                    <a:pt x="21600" y="7670"/>
                    <a:pt x="21600" y="11696"/>
                  </a:cubicBezTo>
                  <a:lnTo>
                    <a:pt x="21600" y="21600"/>
                  </a:lnTo>
                  <a:lnTo>
                    <a:pt x="14570" y="21600"/>
                  </a:lnTo>
                  <a:lnTo>
                    <a:pt x="14570" y="12578"/>
                  </a:lnTo>
                  <a:cubicBezTo>
                    <a:pt x="14570" y="10697"/>
                    <a:pt x="13511" y="9816"/>
                    <a:pt x="11139" y="9816"/>
                  </a:cubicBezTo>
                  <a:cubicBezTo>
                    <a:pt x="8767" y="9816"/>
                    <a:pt x="7030" y="10815"/>
                    <a:pt x="7030" y="12901"/>
                  </a:cubicBezTo>
                  <a:lnTo>
                    <a:pt x="7030" y="21600"/>
                  </a:lnTo>
                  <a:lnTo>
                    <a:pt x="0" y="21600"/>
                  </a:lnTo>
                  <a:cubicBezTo>
                    <a:pt x="0"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g2ae472c8ff8_0_308"/>
            <p:cNvSpPr/>
            <p:nvPr/>
          </p:nvSpPr>
          <p:spPr>
            <a:xfrm>
              <a:off x="4826000" y="8267700"/>
              <a:ext cx="1382724" cy="1538298"/>
            </a:xfrm>
            <a:custGeom>
              <a:avLst/>
              <a:gdLst/>
              <a:ahLst/>
              <a:cxnLst/>
              <a:rect l="l" t="t" r="r" b="b"/>
              <a:pathLst>
                <a:path w="21600" h="21600" extrusionOk="0">
                  <a:moveTo>
                    <a:pt x="14414" y="13875"/>
                  </a:moveTo>
                  <a:lnTo>
                    <a:pt x="14414" y="11273"/>
                  </a:lnTo>
                  <a:cubicBezTo>
                    <a:pt x="13845" y="11746"/>
                    <a:pt x="12881" y="12101"/>
                    <a:pt x="11129" y="12416"/>
                  </a:cubicBezTo>
                  <a:cubicBezTo>
                    <a:pt x="8806" y="12890"/>
                    <a:pt x="7185" y="13599"/>
                    <a:pt x="7185" y="15136"/>
                  </a:cubicBezTo>
                  <a:cubicBezTo>
                    <a:pt x="7185" y="16358"/>
                    <a:pt x="8018" y="17186"/>
                    <a:pt x="10077" y="17186"/>
                  </a:cubicBezTo>
                  <a:cubicBezTo>
                    <a:pt x="12531" y="17186"/>
                    <a:pt x="14414" y="15885"/>
                    <a:pt x="14414" y="13875"/>
                  </a:cubicBezTo>
                  <a:close/>
                  <a:moveTo>
                    <a:pt x="0" y="15609"/>
                  </a:moveTo>
                  <a:cubicBezTo>
                    <a:pt x="0" y="10800"/>
                    <a:pt x="4600" y="9696"/>
                    <a:pt x="10690" y="8790"/>
                  </a:cubicBezTo>
                  <a:cubicBezTo>
                    <a:pt x="13363" y="8396"/>
                    <a:pt x="14371" y="7765"/>
                    <a:pt x="14371" y="6543"/>
                  </a:cubicBezTo>
                  <a:cubicBezTo>
                    <a:pt x="14371" y="5282"/>
                    <a:pt x="13538" y="4533"/>
                    <a:pt x="11216" y="4533"/>
                  </a:cubicBezTo>
                  <a:cubicBezTo>
                    <a:pt x="8938" y="4533"/>
                    <a:pt x="7886" y="5637"/>
                    <a:pt x="7711" y="7095"/>
                  </a:cubicBezTo>
                  <a:lnTo>
                    <a:pt x="832" y="7095"/>
                  </a:lnTo>
                  <a:cubicBezTo>
                    <a:pt x="1270" y="2247"/>
                    <a:pt x="5564" y="0"/>
                    <a:pt x="11567" y="0"/>
                  </a:cubicBezTo>
                  <a:cubicBezTo>
                    <a:pt x="17613" y="0"/>
                    <a:pt x="21600" y="2247"/>
                    <a:pt x="21600" y="7450"/>
                  </a:cubicBezTo>
                  <a:lnTo>
                    <a:pt x="21600" y="21127"/>
                  </a:lnTo>
                  <a:lnTo>
                    <a:pt x="14590" y="21127"/>
                  </a:lnTo>
                  <a:lnTo>
                    <a:pt x="14590" y="18644"/>
                  </a:lnTo>
                  <a:cubicBezTo>
                    <a:pt x="13363" y="20221"/>
                    <a:pt x="11391" y="21600"/>
                    <a:pt x="7711" y="21600"/>
                  </a:cubicBezTo>
                  <a:cubicBezTo>
                    <a:pt x="3549" y="21600"/>
                    <a:pt x="0" y="19787"/>
                    <a:pt x="0" y="15609"/>
                  </a:cubicBezTo>
                  <a:close/>
                  <a:moveTo>
                    <a:pt x="0" y="15609"/>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g2ae472c8ff8_0_308"/>
            <p:cNvSpPr/>
            <p:nvPr/>
          </p:nvSpPr>
          <p:spPr>
            <a:xfrm>
              <a:off x="6286500" y="8001000"/>
              <a:ext cx="947754" cy="1808190"/>
            </a:xfrm>
            <a:custGeom>
              <a:avLst/>
              <a:gdLst/>
              <a:ahLst/>
              <a:cxnLst/>
              <a:rect l="l" t="t" r="r" b="b"/>
              <a:pathLst>
                <a:path w="21600" h="21600" extrusionOk="0">
                  <a:moveTo>
                    <a:pt x="4090" y="15764"/>
                  </a:moveTo>
                  <a:lnTo>
                    <a:pt x="4090" y="7547"/>
                  </a:lnTo>
                  <a:lnTo>
                    <a:pt x="0" y="7547"/>
                  </a:lnTo>
                  <a:lnTo>
                    <a:pt x="0" y="3690"/>
                  </a:lnTo>
                  <a:lnTo>
                    <a:pt x="4090" y="3690"/>
                  </a:lnTo>
                  <a:lnTo>
                    <a:pt x="4090" y="0"/>
                  </a:lnTo>
                  <a:lnTo>
                    <a:pt x="14698" y="0"/>
                  </a:lnTo>
                  <a:lnTo>
                    <a:pt x="14698" y="3690"/>
                  </a:lnTo>
                  <a:lnTo>
                    <a:pt x="21472" y="3690"/>
                  </a:lnTo>
                  <a:lnTo>
                    <a:pt x="21472" y="7547"/>
                  </a:lnTo>
                  <a:lnTo>
                    <a:pt x="14698" y="7547"/>
                  </a:lnTo>
                  <a:lnTo>
                    <a:pt x="14698" y="15228"/>
                  </a:lnTo>
                  <a:cubicBezTo>
                    <a:pt x="14698" y="16569"/>
                    <a:pt x="15976" y="17173"/>
                    <a:pt x="18213" y="17173"/>
                  </a:cubicBezTo>
                  <a:cubicBezTo>
                    <a:pt x="19555" y="17173"/>
                    <a:pt x="20514" y="17072"/>
                    <a:pt x="21600" y="16871"/>
                  </a:cubicBezTo>
                  <a:lnTo>
                    <a:pt x="21600" y="21130"/>
                  </a:lnTo>
                  <a:cubicBezTo>
                    <a:pt x="20130" y="21332"/>
                    <a:pt x="18085" y="21600"/>
                    <a:pt x="15465" y="21600"/>
                  </a:cubicBezTo>
                  <a:cubicBezTo>
                    <a:pt x="8180" y="21600"/>
                    <a:pt x="4090" y="19689"/>
                    <a:pt x="4090" y="15764"/>
                  </a:cubicBezTo>
                  <a:close/>
                  <a:moveTo>
                    <a:pt x="4090" y="15764"/>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g2ae472c8ff8_0_308"/>
            <p:cNvSpPr/>
            <p:nvPr/>
          </p:nvSpPr>
          <p:spPr>
            <a:xfrm>
              <a:off x="7378700" y="7747000"/>
              <a:ext cx="512784" cy="800118"/>
            </a:xfrm>
            <a:custGeom>
              <a:avLst/>
              <a:gdLst/>
              <a:ahLst/>
              <a:cxnLst/>
              <a:rect l="l" t="t" r="r" b="b"/>
              <a:pathLst>
                <a:path w="21600" h="21600" extrusionOk="0">
                  <a:moveTo>
                    <a:pt x="944" y="16598"/>
                  </a:moveTo>
                  <a:cubicBezTo>
                    <a:pt x="6374" y="15764"/>
                    <a:pt x="8852" y="13642"/>
                    <a:pt x="9442" y="11748"/>
                  </a:cubicBezTo>
                  <a:cubicBezTo>
                    <a:pt x="3423" y="11520"/>
                    <a:pt x="0" y="9322"/>
                    <a:pt x="0" y="5911"/>
                  </a:cubicBezTo>
                  <a:cubicBezTo>
                    <a:pt x="0" y="2197"/>
                    <a:pt x="4721" y="0"/>
                    <a:pt x="10387" y="0"/>
                  </a:cubicBezTo>
                  <a:cubicBezTo>
                    <a:pt x="16879" y="0"/>
                    <a:pt x="21600" y="2956"/>
                    <a:pt x="21600" y="7655"/>
                  </a:cubicBezTo>
                  <a:lnTo>
                    <a:pt x="21600" y="8186"/>
                  </a:lnTo>
                  <a:cubicBezTo>
                    <a:pt x="21600" y="14855"/>
                    <a:pt x="14636" y="20236"/>
                    <a:pt x="944" y="21600"/>
                  </a:cubicBezTo>
                  <a:cubicBezTo>
                    <a:pt x="944" y="21600"/>
                    <a:pt x="944" y="16598"/>
                    <a:pt x="944" y="16598"/>
                  </a:cubicBezTo>
                  <a:close/>
                  <a:moveTo>
                    <a:pt x="944" y="16598"/>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g2ae472c8ff8_0_308"/>
            <p:cNvSpPr/>
            <p:nvPr/>
          </p:nvSpPr>
          <p:spPr>
            <a:xfrm>
              <a:off x="7848600" y="8267700"/>
              <a:ext cx="1309662" cy="1538298"/>
            </a:xfrm>
            <a:custGeom>
              <a:avLst/>
              <a:gdLst/>
              <a:ahLst/>
              <a:cxnLst/>
              <a:rect l="l" t="t" r="r" b="b"/>
              <a:pathLst>
                <a:path w="21600" h="21600" extrusionOk="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6"/>
                    <a:pt x="11841" y="8041"/>
                  </a:cubicBezTo>
                  <a:cubicBezTo>
                    <a:pt x="18316" y="8750"/>
                    <a:pt x="21600" y="10209"/>
                    <a:pt x="21600" y="14584"/>
                  </a:cubicBezTo>
                  <a:cubicBezTo>
                    <a:pt x="21600" y="19314"/>
                    <a:pt x="17484" y="21600"/>
                    <a:pt x="10916" y="21600"/>
                  </a:cubicBezTo>
                  <a:cubicBezTo>
                    <a:pt x="4163" y="21600"/>
                    <a:pt x="231" y="19117"/>
                    <a:pt x="0" y="14623"/>
                  </a:cubicBezTo>
                  <a:close/>
                  <a:moveTo>
                    <a:pt x="0" y="14623"/>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g2ae472c8ff8_0_308"/>
            <p:cNvSpPr/>
            <p:nvPr/>
          </p:nvSpPr>
          <p:spPr>
            <a:xfrm>
              <a:off x="1003300" y="11074400"/>
              <a:ext cx="1554174" cy="1998648"/>
            </a:xfrm>
            <a:custGeom>
              <a:avLst/>
              <a:gdLst/>
              <a:ahLst/>
              <a:cxnLst/>
              <a:rect l="l" t="t" r="r" b="b"/>
              <a:pathLst>
                <a:path w="21600" h="21600" extrusionOk="0">
                  <a:moveTo>
                    <a:pt x="15011" y="8434"/>
                  </a:moveTo>
                  <a:lnTo>
                    <a:pt x="15011" y="8191"/>
                  </a:lnTo>
                  <a:cubicBezTo>
                    <a:pt x="15011" y="5248"/>
                    <a:pt x="13296" y="3823"/>
                    <a:pt x="10683" y="3823"/>
                  </a:cubicBezTo>
                  <a:cubicBezTo>
                    <a:pt x="7993" y="3823"/>
                    <a:pt x="6277" y="5309"/>
                    <a:pt x="6277" y="8161"/>
                  </a:cubicBezTo>
                  <a:lnTo>
                    <a:pt x="6277" y="8403"/>
                  </a:lnTo>
                  <a:cubicBezTo>
                    <a:pt x="6277" y="11286"/>
                    <a:pt x="7993" y="12741"/>
                    <a:pt x="10722" y="12741"/>
                  </a:cubicBezTo>
                  <a:cubicBezTo>
                    <a:pt x="13529" y="12741"/>
                    <a:pt x="15011" y="11225"/>
                    <a:pt x="15011" y="8434"/>
                  </a:cubicBezTo>
                  <a:close/>
                  <a:moveTo>
                    <a:pt x="0" y="395"/>
                  </a:moveTo>
                  <a:lnTo>
                    <a:pt x="6472" y="395"/>
                  </a:lnTo>
                  <a:lnTo>
                    <a:pt x="6472" y="2791"/>
                  </a:lnTo>
                  <a:cubicBezTo>
                    <a:pt x="7642" y="1274"/>
                    <a:pt x="9825" y="0"/>
                    <a:pt x="12906" y="0"/>
                  </a:cubicBezTo>
                  <a:cubicBezTo>
                    <a:pt x="17740" y="0"/>
                    <a:pt x="21600" y="2821"/>
                    <a:pt x="21600" y="8191"/>
                  </a:cubicBezTo>
                  <a:lnTo>
                    <a:pt x="21600" y="8434"/>
                  </a:lnTo>
                  <a:cubicBezTo>
                    <a:pt x="21600" y="13804"/>
                    <a:pt x="17779" y="16624"/>
                    <a:pt x="12866" y="16624"/>
                  </a:cubicBezTo>
                  <a:cubicBezTo>
                    <a:pt x="9747" y="16624"/>
                    <a:pt x="7525" y="15472"/>
                    <a:pt x="6472" y="13894"/>
                  </a:cubicBezTo>
                  <a:lnTo>
                    <a:pt x="6472" y="21600"/>
                  </a:lnTo>
                  <a:lnTo>
                    <a:pt x="0" y="21600"/>
                  </a:lnTo>
                  <a:cubicBezTo>
                    <a:pt x="0" y="21600"/>
                    <a:pt x="0" y="395"/>
                    <a:pt x="0" y="395"/>
                  </a:cubicBezTo>
                  <a:close/>
                  <a:moveTo>
                    <a:pt x="0" y="395"/>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g2ae472c8ff8_0_308"/>
            <p:cNvSpPr/>
            <p:nvPr/>
          </p:nvSpPr>
          <p:spPr>
            <a:xfrm>
              <a:off x="2654300" y="11074400"/>
              <a:ext cx="1582740" cy="1538298"/>
            </a:xfrm>
            <a:custGeom>
              <a:avLst/>
              <a:gdLst/>
              <a:ahLst/>
              <a:cxnLst/>
              <a:rect l="l" t="t" r="r" b="b"/>
              <a:pathLst>
                <a:path w="21600" h="21600" extrusionOk="0">
                  <a:moveTo>
                    <a:pt x="15128" y="10958"/>
                  </a:moveTo>
                  <a:lnTo>
                    <a:pt x="15128" y="10643"/>
                  </a:lnTo>
                  <a:cubicBezTo>
                    <a:pt x="15128" y="7016"/>
                    <a:pt x="13596" y="4928"/>
                    <a:pt x="10838" y="4928"/>
                  </a:cubicBezTo>
                  <a:cubicBezTo>
                    <a:pt x="8042" y="4928"/>
                    <a:pt x="6472" y="6937"/>
                    <a:pt x="6472" y="10564"/>
                  </a:cubicBezTo>
                  <a:lnTo>
                    <a:pt x="6472" y="10879"/>
                  </a:lnTo>
                  <a:cubicBezTo>
                    <a:pt x="6472" y="14584"/>
                    <a:pt x="8004" y="16673"/>
                    <a:pt x="10838" y="16673"/>
                  </a:cubicBezTo>
                  <a:cubicBezTo>
                    <a:pt x="13596" y="16673"/>
                    <a:pt x="15128" y="14545"/>
                    <a:pt x="15128" y="10958"/>
                  </a:cubicBezTo>
                  <a:close/>
                  <a:moveTo>
                    <a:pt x="0" y="11076"/>
                  </a:moveTo>
                  <a:lnTo>
                    <a:pt x="0" y="10761"/>
                  </a:lnTo>
                  <a:cubicBezTo>
                    <a:pt x="0" y="4179"/>
                    <a:pt x="4672" y="0"/>
                    <a:pt x="10838" y="0"/>
                  </a:cubicBezTo>
                  <a:cubicBezTo>
                    <a:pt x="16927" y="0"/>
                    <a:pt x="21600" y="4060"/>
                    <a:pt x="21600" y="10564"/>
                  </a:cubicBezTo>
                  <a:lnTo>
                    <a:pt x="21600" y="10879"/>
                  </a:lnTo>
                  <a:cubicBezTo>
                    <a:pt x="21600" y="17541"/>
                    <a:pt x="16889" y="21600"/>
                    <a:pt x="10800" y="21600"/>
                  </a:cubicBezTo>
                  <a:cubicBezTo>
                    <a:pt x="4672" y="21600"/>
                    <a:pt x="0" y="17659"/>
                    <a:pt x="0" y="11076"/>
                  </a:cubicBezTo>
                  <a:close/>
                  <a:moveTo>
                    <a:pt x="0" y="11076"/>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g2ae472c8ff8_0_308"/>
            <p:cNvSpPr/>
            <p:nvPr/>
          </p:nvSpPr>
          <p:spPr>
            <a:xfrm>
              <a:off x="4305300" y="11074400"/>
              <a:ext cx="1309662" cy="1538298"/>
            </a:xfrm>
            <a:custGeom>
              <a:avLst/>
              <a:gdLst/>
              <a:ahLst/>
              <a:cxnLst/>
              <a:rect l="l" t="t" r="r" b="b"/>
              <a:pathLst>
                <a:path w="21600" h="21600" extrusionOk="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g2ae472c8ff8_0_308"/>
            <p:cNvSpPr/>
            <p:nvPr/>
          </p:nvSpPr>
          <p:spPr>
            <a:xfrm>
              <a:off x="5689600" y="11074400"/>
              <a:ext cx="1309662" cy="1538298"/>
            </a:xfrm>
            <a:custGeom>
              <a:avLst/>
              <a:gdLst/>
              <a:ahLst/>
              <a:cxnLst/>
              <a:rect l="l" t="t" r="r" b="b"/>
              <a:pathLst>
                <a:path w="21600" h="21600" extrusionOk="0">
                  <a:moveTo>
                    <a:pt x="0" y="14623"/>
                  </a:moveTo>
                  <a:lnTo>
                    <a:pt x="7123" y="14623"/>
                  </a:lnTo>
                  <a:cubicBezTo>
                    <a:pt x="7400" y="16240"/>
                    <a:pt x="8279" y="17146"/>
                    <a:pt x="10870" y="17146"/>
                  </a:cubicBezTo>
                  <a:cubicBezTo>
                    <a:pt x="13089" y="17146"/>
                    <a:pt x="14154" y="16437"/>
                    <a:pt x="14154" y="15254"/>
                  </a:cubicBezTo>
                  <a:cubicBezTo>
                    <a:pt x="14154" y="14111"/>
                    <a:pt x="12858" y="13599"/>
                    <a:pt x="9482" y="13165"/>
                  </a:cubicBezTo>
                  <a:cubicBezTo>
                    <a:pt x="3053" y="12416"/>
                    <a:pt x="370" y="10840"/>
                    <a:pt x="370" y="6622"/>
                  </a:cubicBezTo>
                  <a:cubicBezTo>
                    <a:pt x="370" y="2168"/>
                    <a:pt x="5088" y="0"/>
                    <a:pt x="10453" y="0"/>
                  </a:cubicBezTo>
                  <a:cubicBezTo>
                    <a:pt x="16189" y="0"/>
                    <a:pt x="20305" y="1695"/>
                    <a:pt x="20860" y="6543"/>
                  </a:cubicBezTo>
                  <a:lnTo>
                    <a:pt x="13876" y="6543"/>
                  </a:lnTo>
                  <a:cubicBezTo>
                    <a:pt x="13552" y="5045"/>
                    <a:pt x="12581" y="4336"/>
                    <a:pt x="10546" y="4336"/>
                  </a:cubicBezTo>
                  <a:cubicBezTo>
                    <a:pt x="8603" y="4336"/>
                    <a:pt x="7539" y="5085"/>
                    <a:pt x="7539" y="6149"/>
                  </a:cubicBezTo>
                  <a:cubicBezTo>
                    <a:pt x="7539" y="7253"/>
                    <a:pt x="8649" y="7687"/>
                    <a:pt x="11841" y="8041"/>
                  </a:cubicBezTo>
                  <a:cubicBezTo>
                    <a:pt x="18316" y="8750"/>
                    <a:pt x="21600" y="10209"/>
                    <a:pt x="21600" y="14584"/>
                  </a:cubicBezTo>
                  <a:cubicBezTo>
                    <a:pt x="21600" y="19314"/>
                    <a:pt x="17484" y="21600"/>
                    <a:pt x="10916" y="21600"/>
                  </a:cubicBezTo>
                  <a:cubicBezTo>
                    <a:pt x="4163" y="21600"/>
                    <a:pt x="232" y="19117"/>
                    <a:pt x="0" y="14623"/>
                  </a:cubicBezTo>
                  <a:close/>
                  <a:moveTo>
                    <a:pt x="0" y="14623"/>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g2ae472c8ff8_0_308"/>
            <p:cNvSpPr/>
            <p:nvPr/>
          </p:nvSpPr>
          <p:spPr>
            <a:xfrm>
              <a:off x="7124700" y="10502900"/>
              <a:ext cx="519102" cy="2076462"/>
            </a:xfrm>
            <a:custGeom>
              <a:avLst/>
              <a:gdLst/>
              <a:ahLst/>
              <a:cxnLst/>
              <a:rect l="l" t="t" r="r" b="b"/>
              <a:pathLst>
                <a:path w="21600" h="21600" extrusionOk="0">
                  <a:moveTo>
                    <a:pt x="1168" y="6334"/>
                  </a:moveTo>
                  <a:lnTo>
                    <a:pt x="20550" y="6334"/>
                  </a:lnTo>
                  <a:lnTo>
                    <a:pt x="20550" y="21600"/>
                  </a:lnTo>
                  <a:lnTo>
                    <a:pt x="1168" y="21600"/>
                  </a:lnTo>
                  <a:cubicBezTo>
                    <a:pt x="1168" y="21600"/>
                    <a:pt x="1168" y="6334"/>
                    <a:pt x="1168" y="6334"/>
                  </a:cubicBezTo>
                  <a:close/>
                  <a:moveTo>
                    <a:pt x="0" y="2569"/>
                  </a:moveTo>
                  <a:cubicBezTo>
                    <a:pt x="0" y="1109"/>
                    <a:pt x="4670" y="0"/>
                    <a:pt x="10741" y="0"/>
                  </a:cubicBezTo>
                  <a:cubicBezTo>
                    <a:pt x="16814" y="0"/>
                    <a:pt x="21600" y="1109"/>
                    <a:pt x="21600" y="2569"/>
                  </a:cubicBezTo>
                  <a:cubicBezTo>
                    <a:pt x="21600" y="4028"/>
                    <a:pt x="16814" y="5108"/>
                    <a:pt x="10741" y="5108"/>
                  </a:cubicBezTo>
                  <a:cubicBezTo>
                    <a:pt x="4670" y="5108"/>
                    <a:pt x="0" y="4028"/>
                    <a:pt x="0" y="2569"/>
                  </a:cubicBezTo>
                  <a:close/>
                  <a:moveTo>
                    <a:pt x="0" y="2569"/>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g2ae472c8ff8_0_308"/>
            <p:cNvSpPr/>
            <p:nvPr/>
          </p:nvSpPr>
          <p:spPr>
            <a:xfrm>
              <a:off x="7848600" y="10515600"/>
              <a:ext cx="1554174" cy="2097090"/>
            </a:xfrm>
            <a:custGeom>
              <a:avLst/>
              <a:gdLst/>
              <a:ahLst/>
              <a:cxnLst/>
              <a:rect l="l" t="t" r="r" b="b"/>
              <a:pathLst>
                <a:path w="21600" h="21600" extrusionOk="0">
                  <a:moveTo>
                    <a:pt x="15011" y="13793"/>
                  </a:moveTo>
                  <a:lnTo>
                    <a:pt x="15011" y="13562"/>
                  </a:lnTo>
                  <a:cubicBezTo>
                    <a:pt x="15011" y="10757"/>
                    <a:pt x="13295" y="9398"/>
                    <a:pt x="10683" y="9398"/>
                  </a:cubicBezTo>
                  <a:cubicBezTo>
                    <a:pt x="7993" y="9398"/>
                    <a:pt x="6277" y="10815"/>
                    <a:pt x="6277" y="13533"/>
                  </a:cubicBezTo>
                  <a:lnTo>
                    <a:pt x="6277" y="13764"/>
                  </a:lnTo>
                  <a:cubicBezTo>
                    <a:pt x="6277" y="16511"/>
                    <a:pt x="7993" y="17899"/>
                    <a:pt x="10722" y="17899"/>
                  </a:cubicBezTo>
                  <a:cubicBezTo>
                    <a:pt x="13529" y="17899"/>
                    <a:pt x="15011" y="16453"/>
                    <a:pt x="15011" y="13793"/>
                  </a:cubicBezTo>
                  <a:close/>
                  <a:moveTo>
                    <a:pt x="6472" y="18882"/>
                  </a:moveTo>
                  <a:lnTo>
                    <a:pt x="6472" y="21253"/>
                  </a:lnTo>
                  <a:lnTo>
                    <a:pt x="0" y="21253"/>
                  </a:lnTo>
                  <a:lnTo>
                    <a:pt x="0" y="0"/>
                  </a:lnTo>
                  <a:lnTo>
                    <a:pt x="6472" y="0"/>
                  </a:lnTo>
                  <a:lnTo>
                    <a:pt x="6472" y="8415"/>
                  </a:lnTo>
                  <a:cubicBezTo>
                    <a:pt x="7642" y="6969"/>
                    <a:pt x="9825" y="5754"/>
                    <a:pt x="12906" y="5754"/>
                  </a:cubicBezTo>
                  <a:cubicBezTo>
                    <a:pt x="17740" y="5754"/>
                    <a:pt x="21600" y="8443"/>
                    <a:pt x="21600" y="13562"/>
                  </a:cubicBezTo>
                  <a:lnTo>
                    <a:pt x="21600" y="13793"/>
                  </a:lnTo>
                  <a:cubicBezTo>
                    <a:pt x="21600" y="18911"/>
                    <a:pt x="17779" y="21600"/>
                    <a:pt x="12866" y="21600"/>
                  </a:cubicBezTo>
                  <a:cubicBezTo>
                    <a:pt x="9786" y="21600"/>
                    <a:pt x="7525" y="20502"/>
                    <a:pt x="6472" y="18882"/>
                  </a:cubicBezTo>
                  <a:close/>
                  <a:moveTo>
                    <a:pt x="6472" y="18882"/>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g2ae472c8ff8_0_308"/>
            <p:cNvSpPr/>
            <p:nvPr/>
          </p:nvSpPr>
          <p:spPr>
            <a:xfrm>
              <a:off x="9575800" y="10515600"/>
              <a:ext cx="461970" cy="2062152"/>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moveTo>
                    <a:pt x="0" y="0"/>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g2ae472c8ff8_0_308"/>
            <p:cNvSpPr/>
            <p:nvPr/>
          </p:nvSpPr>
          <p:spPr>
            <a:xfrm>
              <a:off x="10198100" y="11074400"/>
              <a:ext cx="1512864" cy="1538298"/>
            </a:xfrm>
            <a:custGeom>
              <a:avLst/>
              <a:gdLst/>
              <a:ahLst/>
              <a:cxnLst/>
              <a:rect l="l" t="t" r="r" b="b"/>
              <a:pathLst>
                <a:path w="21600" h="21600" extrusionOk="0">
                  <a:moveTo>
                    <a:pt x="15108" y="8514"/>
                  </a:moveTo>
                  <a:cubicBezTo>
                    <a:pt x="14988" y="5794"/>
                    <a:pt x="13585" y="4376"/>
                    <a:pt x="11100" y="4376"/>
                  </a:cubicBezTo>
                  <a:cubicBezTo>
                    <a:pt x="8776" y="4376"/>
                    <a:pt x="7213" y="5873"/>
                    <a:pt x="6813" y="8514"/>
                  </a:cubicBezTo>
                  <a:cubicBezTo>
                    <a:pt x="6813" y="8514"/>
                    <a:pt x="15108" y="8514"/>
                    <a:pt x="15108" y="8514"/>
                  </a:cubicBezTo>
                  <a:close/>
                  <a:moveTo>
                    <a:pt x="0" y="11076"/>
                  </a:moveTo>
                  <a:lnTo>
                    <a:pt x="0" y="10761"/>
                  </a:lnTo>
                  <a:cubicBezTo>
                    <a:pt x="0" y="4179"/>
                    <a:pt x="4849" y="0"/>
                    <a:pt x="11100" y="0"/>
                  </a:cubicBezTo>
                  <a:cubicBezTo>
                    <a:pt x="16711" y="0"/>
                    <a:pt x="21600" y="3153"/>
                    <a:pt x="21600" y="10564"/>
                  </a:cubicBezTo>
                  <a:lnTo>
                    <a:pt x="21600" y="12338"/>
                  </a:lnTo>
                  <a:lnTo>
                    <a:pt x="6732" y="12338"/>
                  </a:lnTo>
                  <a:cubicBezTo>
                    <a:pt x="6933" y="15294"/>
                    <a:pt x="8616" y="17028"/>
                    <a:pt x="11421" y="17028"/>
                  </a:cubicBezTo>
                  <a:cubicBezTo>
                    <a:pt x="13906" y="17028"/>
                    <a:pt x="15028" y="15963"/>
                    <a:pt x="15308" y="14426"/>
                  </a:cubicBezTo>
                  <a:lnTo>
                    <a:pt x="21600" y="14426"/>
                  </a:lnTo>
                  <a:cubicBezTo>
                    <a:pt x="20919" y="18999"/>
                    <a:pt x="17312" y="21600"/>
                    <a:pt x="11181" y="21600"/>
                  </a:cubicBezTo>
                  <a:cubicBezTo>
                    <a:pt x="4729" y="21600"/>
                    <a:pt x="0" y="17738"/>
                    <a:pt x="0" y="11076"/>
                  </a:cubicBezTo>
                  <a:close/>
                  <a:moveTo>
                    <a:pt x="0" y="11076"/>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Google Shape;54;g2ae472c8ff8_0_308"/>
            <p:cNvSpPr/>
            <p:nvPr/>
          </p:nvSpPr>
          <p:spPr>
            <a:xfrm>
              <a:off x="11836400" y="12077700"/>
              <a:ext cx="549288" cy="538164"/>
            </a:xfrm>
            <a:custGeom>
              <a:avLst/>
              <a:gdLst/>
              <a:ahLst/>
              <a:cxnLst/>
              <a:rect l="l" t="t" r="r" b="b"/>
              <a:pathLst>
                <a:path w="21600" h="21600" extrusionOk="0">
                  <a:moveTo>
                    <a:pt x="0" y="10801"/>
                  </a:moveTo>
                  <a:cubicBezTo>
                    <a:pt x="0" y="4838"/>
                    <a:pt x="4519" y="0"/>
                    <a:pt x="10690" y="0"/>
                  </a:cubicBezTo>
                  <a:cubicBezTo>
                    <a:pt x="16972" y="0"/>
                    <a:pt x="21600" y="4838"/>
                    <a:pt x="21600" y="10801"/>
                  </a:cubicBezTo>
                  <a:cubicBezTo>
                    <a:pt x="21600" y="16762"/>
                    <a:pt x="16972" y="21600"/>
                    <a:pt x="10690" y="21600"/>
                  </a:cubicBezTo>
                  <a:cubicBezTo>
                    <a:pt x="4519" y="21600"/>
                    <a:pt x="0" y="16762"/>
                    <a:pt x="0" y="10801"/>
                  </a:cubicBezTo>
                  <a:close/>
                  <a:moveTo>
                    <a:pt x="0" y="10801"/>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Google Shape;55;g2ae472c8ff8_0_308"/>
            <p:cNvSpPr/>
            <p:nvPr/>
          </p:nvSpPr>
          <p:spPr>
            <a:xfrm>
              <a:off x="11836400" y="11074400"/>
              <a:ext cx="373086" cy="187326"/>
            </a:xfrm>
            <a:custGeom>
              <a:avLst/>
              <a:gdLst/>
              <a:ahLst/>
              <a:cxnLst/>
              <a:rect l="l" t="t" r="r" b="b"/>
              <a:pathLst>
                <a:path w="21600" h="21600" extrusionOk="0">
                  <a:moveTo>
                    <a:pt x="10379" y="0"/>
                  </a:moveTo>
                  <a:lnTo>
                    <a:pt x="12973" y="0"/>
                  </a:lnTo>
                  <a:lnTo>
                    <a:pt x="16009" y="15160"/>
                  </a:lnTo>
                  <a:lnTo>
                    <a:pt x="18972" y="0"/>
                  </a:lnTo>
                  <a:lnTo>
                    <a:pt x="21600" y="0"/>
                  </a:lnTo>
                  <a:lnTo>
                    <a:pt x="21600" y="21600"/>
                  </a:lnTo>
                  <a:lnTo>
                    <a:pt x="19715" y="21600"/>
                  </a:lnTo>
                  <a:lnTo>
                    <a:pt x="19715" y="4759"/>
                  </a:lnTo>
                  <a:lnTo>
                    <a:pt x="16243" y="21600"/>
                  </a:lnTo>
                  <a:lnTo>
                    <a:pt x="15604" y="21600"/>
                  </a:lnTo>
                  <a:lnTo>
                    <a:pt x="12097" y="4759"/>
                  </a:lnTo>
                  <a:lnTo>
                    <a:pt x="12097" y="21600"/>
                  </a:lnTo>
                  <a:lnTo>
                    <a:pt x="10379" y="21600"/>
                  </a:lnTo>
                  <a:cubicBezTo>
                    <a:pt x="10379" y="21600"/>
                    <a:pt x="10379" y="0"/>
                    <a:pt x="10379" y="0"/>
                  </a:cubicBezTo>
                  <a:close/>
                  <a:moveTo>
                    <a:pt x="3302" y="2953"/>
                  </a:moveTo>
                  <a:lnTo>
                    <a:pt x="0" y="2953"/>
                  </a:lnTo>
                  <a:lnTo>
                    <a:pt x="0" y="0"/>
                  </a:lnTo>
                  <a:lnTo>
                    <a:pt x="8460" y="0"/>
                  </a:lnTo>
                  <a:lnTo>
                    <a:pt x="8460" y="2953"/>
                  </a:lnTo>
                  <a:lnTo>
                    <a:pt x="5190" y="2953"/>
                  </a:lnTo>
                  <a:lnTo>
                    <a:pt x="5190" y="21600"/>
                  </a:lnTo>
                  <a:lnTo>
                    <a:pt x="3302" y="21600"/>
                  </a:lnTo>
                  <a:cubicBezTo>
                    <a:pt x="3302" y="21600"/>
                    <a:pt x="3302" y="2953"/>
                    <a:pt x="3302" y="2953"/>
                  </a:cubicBezTo>
                  <a:close/>
                  <a:moveTo>
                    <a:pt x="3302" y="2953"/>
                  </a:moveTo>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cxnSp>
        <p:nvCxnSpPr>
          <p:cNvPr id="56" name="Google Shape;56;g2ae472c8ff8_0_308"/>
          <p:cNvCxnSpPr/>
          <p:nvPr/>
        </p:nvCxnSpPr>
        <p:spPr>
          <a:xfrm>
            <a:off x="202791" y="6584457"/>
            <a:ext cx="11810100" cy="0"/>
          </a:xfrm>
          <a:prstGeom prst="straightConnector1">
            <a:avLst/>
          </a:prstGeom>
          <a:noFill/>
          <a:ln w="15875" cap="flat" cmpd="sng">
            <a:solidFill>
              <a:schemeClr val="dk1"/>
            </a:solidFill>
            <a:prstDash val="solid"/>
            <a:miter lim="800000"/>
            <a:headEnd type="none" w="sm" len="sm"/>
            <a:tailEnd type="none" w="sm" len="sm"/>
          </a:ln>
        </p:spPr>
      </p:cxnSp>
      <p:sp>
        <p:nvSpPr>
          <p:cNvPr id="57" name="Google Shape;57;g2ae472c8ff8_0_308"/>
          <p:cNvSpPr txBox="1">
            <a:spLocks noGrp="1"/>
          </p:cNvSpPr>
          <p:nvPr>
            <p:ph type="ftr" idx="11"/>
          </p:nvPr>
        </p:nvSpPr>
        <p:spPr>
          <a:xfrm>
            <a:off x="7665720" y="6647867"/>
            <a:ext cx="3775500" cy="150900"/>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ae472c8ff8_0_308"/>
          <p:cNvSpPr txBox="1">
            <a:spLocks noGrp="1"/>
          </p:cNvSpPr>
          <p:nvPr>
            <p:ph type="sldNum" idx="12"/>
          </p:nvPr>
        </p:nvSpPr>
        <p:spPr>
          <a:xfrm>
            <a:off x="11796226" y="6647867"/>
            <a:ext cx="211200" cy="150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g2ae472c8ff8_0_308"/>
          <p:cNvSpPr txBox="1"/>
          <p:nvPr/>
        </p:nvSpPr>
        <p:spPr>
          <a:xfrm>
            <a:off x="202791" y="6644501"/>
            <a:ext cx="7113600" cy="14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1" i="0" u="none" strike="noStrike" cap="none">
                <a:solidFill>
                  <a:srgbClr val="3F3F3F"/>
                </a:solidFill>
                <a:latin typeface="Arial"/>
                <a:ea typeface="Arial"/>
                <a:cs typeface="Arial"/>
                <a:sym typeface="Arial"/>
              </a:rPr>
              <a:t>BEST BUY  </a:t>
            </a:r>
            <a:r>
              <a:rPr lang="en-US" sz="700" b="0" i="0" u="none" strike="noStrike" cap="none">
                <a:solidFill>
                  <a:srgbClr val="3F3F3F"/>
                </a:solidFill>
                <a:latin typeface="Arial"/>
                <a:ea typeface="Arial"/>
                <a:cs typeface="Arial"/>
                <a:sym typeface="Arial"/>
              </a:rPr>
              <a:t>INTERNAL USE ONLY. DO NOT COPY, PUBLISH OR DISTRIBUTE. THE MATERIAL IN THIS DOCUMENT IS CONFIDENTIAL TO BEST BUY.</a:t>
            </a:r>
            <a:endParaRPr sz="1400" b="0" i="0" u="none" strike="noStrike" cap="none">
              <a:solidFill>
                <a:srgbClr val="000000"/>
              </a:solidFill>
              <a:latin typeface="Arial"/>
              <a:ea typeface="Arial"/>
              <a:cs typeface="Arial"/>
              <a:sym typeface="Arial"/>
            </a:endParaRPr>
          </a:p>
        </p:txBody>
      </p:sp>
      <p:pic>
        <p:nvPicPr>
          <p:cNvPr id="60" name="Google Shape;60;g2ae472c8ff8_0_308"/>
          <p:cNvPicPr preferRelativeResize="0"/>
          <p:nvPr/>
        </p:nvPicPr>
        <p:blipFill rotWithShape="1">
          <a:blip r:embed="rId2">
            <a:alphaModFix/>
          </a:blip>
          <a:srcRect/>
          <a:stretch/>
        </p:blipFill>
        <p:spPr>
          <a:xfrm>
            <a:off x="231044" y="6187411"/>
            <a:ext cx="560538" cy="32799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831849"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831849"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4" name="Google Shape;64;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13"/>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3"/>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13"/>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1" name="Google Shape;9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1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a:spLocks noGrp="1"/>
          </p:cNvSpPr>
          <p:nvPr>
            <p:ph type="pic" idx="2"/>
          </p:nvPr>
        </p:nvSpPr>
        <p:spPr>
          <a:xfrm>
            <a:off x="5183188" y="987426"/>
            <a:ext cx="6172200" cy="4873625"/>
          </a:xfrm>
          <a:prstGeom prst="rect">
            <a:avLst/>
          </a:prstGeom>
          <a:noFill/>
          <a:ln>
            <a:noFill/>
          </a:ln>
        </p:spPr>
      </p:sp>
      <p:sp>
        <p:nvSpPr>
          <p:cNvPr id="98" name="Google Shape;9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9" name="Google Shape;99;p1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446BE"/>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838200"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0.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chart" Target="../charts/chart2.xml"/><Relationship Id="rId1" Type="http://schemas.openxmlformats.org/officeDocument/2006/relationships/slideLayout" Target="../slideLayouts/slideLayout1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p:nvPr/>
        </p:nvSpPr>
        <p:spPr>
          <a:xfrm>
            <a:off x="787405" y="2678263"/>
            <a:ext cx="102195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FFF302"/>
                </a:solidFill>
                <a:latin typeface="Arial"/>
                <a:ea typeface="Arial"/>
                <a:cs typeface="Arial"/>
                <a:sym typeface="Arial"/>
              </a:rPr>
              <a:t>January 19th, 2024</a:t>
            </a:r>
            <a:endParaRPr/>
          </a:p>
        </p:txBody>
      </p:sp>
      <p:sp>
        <p:nvSpPr>
          <p:cNvPr id="125" name="Google Shape;125;p1"/>
          <p:cNvSpPr txBox="1"/>
          <p:nvPr/>
        </p:nvSpPr>
        <p:spPr>
          <a:xfrm>
            <a:off x="787405" y="3994242"/>
            <a:ext cx="104040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Team 17: Data Lucipher</a:t>
            </a: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Louis Lu, Vanessa Tao, Derek Quan, Jinglin Xu</a:t>
            </a:r>
            <a:endParaRPr sz="2800" b="1" i="0" u="none" strike="noStrike" cap="none">
              <a:solidFill>
                <a:schemeClr val="lt1"/>
              </a:solidFill>
              <a:latin typeface="Arial"/>
              <a:ea typeface="Arial"/>
              <a:cs typeface="Arial"/>
              <a:sym typeface="Arial"/>
            </a:endParaRPr>
          </a:p>
        </p:txBody>
      </p:sp>
      <p:sp>
        <p:nvSpPr>
          <p:cNvPr id="127" name="Google Shape;127;p1"/>
          <p:cNvSpPr txBox="1"/>
          <p:nvPr/>
        </p:nvSpPr>
        <p:spPr>
          <a:xfrm>
            <a:off x="787405" y="1638893"/>
            <a:ext cx="1081634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1" i="0" u="none" strike="noStrike" cap="none">
                <a:solidFill>
                  <a:srgbClr val="FFF302"/>
                </a:solidFill>
                <a:latin typeface="Arial"/>
                <a:ea typeface="Arial"/>
                <a:cs typeface="Arial"/>
                <a:sym typeface="Arial"/>
              </a:rPr>
              <a:t>Project Week Presentation</a:t>
            </a:r>
            <a:endParaRPr sz="6600" b="1" i="0" u="none" strike="noStrike" cap="none">
              <a:solidFill>
                <a:srgbClr val="FFF302"/>
              </a:solidFill>
              <a:latin typeface="Arial"/>
              <a:ea typeface="Arial"/>
              <a:cs typeface="Arial"/>
              <a:sym typeface="Arial"/>
            </a:endParaRPr>
          </a:p>
        </p:txBody>
      </p:sp>
      <p:pic>
        <p:nvPicPr>
          <p:cNvPr id="128" name="Google Shape;128;p1"/>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129" name="Google Shape;129;p1"/>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130" name="Google Shape;130;p1"/>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131" name="Google Shape;131;p1"/>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 name="Google Shape;174;g2b0973dc28f_0_1">
            <a:extLst>
              <a:ext uri="{FF2B5EF4-FFF2-40B4-BE49-F238E27FC236}">
                <a16:creationId xmlns:a16="http://schemas.microsoft.com/office/drawing/2014/main" id="{221B2C25-80DC-B158-138D-6F975D4000BF}"/>
              </a:ext>
            </a:extLst>
          </p:cNvPr>
          <p:cNvCxnSpPr/>
          <p:nvPr/>
        </p:nvCxnSpPr>
        <p:spPr>
          <a:xfrm>
            <a:off x="301313" y="5050621"/>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3" name="Google Shape;174;g2b0973dc28f_0_1">
            <a:extLst>
              <a:ext uri="{FF2B5EF4-FFF2-40B4-BE49-F238E27FC236}">
                <a16:creationId xmlns:a16="http://schemas.microsoft.com/office/drawing/2014/main" id="{D367AF0B-945E-4D19-7792-691F841D7A07}"/>
              </a:ext>
            </a:extLst>
          </p:cNvPr>
          <p:cNvCxnSpPr/>
          <p:nvPr/>
        </p:nvCxnSpPr>
        <p:spPr>
          <a:xfrm>
            <a:off x="457555" y="1638893"/>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BD"/>
        </a:solidFill>
        <a:effectLst/>
      </p:bgPr>
    </p:bg>
    <p:spTree>
      <p:nvGrpSpPr>
        <p:cNvPr id="1" name="Shape 323"/>
        <p:cNvGrpSpPr/>
        <p:nvPr/>
      </p:nvGrpSpPr>
      <p:grpSpPr>
        <a:xfrm>
          <a:off x="0" y="0"/>
          <a:ext cx="0" cy="0"/>
          <a:chOff x="0" y="0"/>
          <a:chExt cx="0" cy="0"/>
        </a:xfrm>
      </p:grpSpPr>
      <p:cxnSp>
        <p:nvCxnSpPr>
          <p:cNvPr id="324" name="Google Shape;324;g2b0973dc28f_0_453"/>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cxnSp>
        <p:nvCxnSpPr>
          <p:cNvPr id="325" name="Google Shape;325;g2b0973dc28f_0_453"/>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326" name="Google Shape;326;g2b0973dc28f_0_453"/>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200"/>
                </a:solidFill>
                <a:latin typeface="Arial"/>
                <a:ea typeface="Arial"/>
                <a:cs typeface="Arial"/>
                <a:sym typeface="Arial"/>
              </a:rPr>
              <a:t>Data Preprocessing: </a:t>
            </a:r>
            <a:r>
              <a:rPr lang="en-US" sz="3600" b="1">
                <a:solidFill>
                  <a:srgbClr val="FFF200"/>
                </a:solidFill>
              </a:rPr>
              <a:t>Facebook.bart.xsum</a:t>
            </a:r>
            <a:endParaRPr sz="3600" b="0" i="0" u="none" strike="noStrike" cap="none">
              <a:solidFill>
                <a:schemeClr val="dk1"/>
              </a:solidFill>
              <a:latin typeface="Arial"/>
              <a:ea typeface="Arial"/>
              <a:cs typeface="Arial"/>
              <a:sym typeface="Arial"/>
            </a:endParaRPr>
          </a:p>
        </p:txBody>
      </p:sp>
      <p:sp>
        <p:nvSpPr>
          <p:cNvPr id="327" name="Google Shape;327;g2b0973dc28f_0_453"/>
          <p:cNvSpPr/>
          <p:nvPr/>
        </p:nvSpPr>
        <p:spPr>
          <a:xfrm>
            <a:off x="7607669" y="1104195"/>
            <a:ext cx="3996900" cy="5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g2b0973dc28f_0_453"/>
          <p:cNvSpPr/>
          <p:nvPr/>
        </p:nvSpPr>
        <p:spPr>
          <a:xfrm>
            <a:off x="7607669" y="1841281"/>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g2b0973dc28f_0_453"/>
          <p:cNvSpPr txBox="1"/>
          <p:nvPr/>
        </p:nvSpPr>
        <p:spPr>
          <a:xfrm>
            <a:off x="7607669" y="1830431"/>
            <a:ext cx="3720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Average Length </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Conversation words have been reduced from </a:t>
            </a:r>
            <a:r>
              <a:rPr lang="en-US" sz="1800" b="1" i="0" u="none" strike="noStrike" cap="none">
                <a:solidFill>
                  <a:schemeClr val="lt1"/>
                </a:solidFill>
                <a:latin typeface="Arial"/>
                <a:ea typeface="Arial"/>
                <a:cs typeface="Arial"/>
                <a:sym typeface="Arial"/>
              </a:rPr>
              <a:t>638.88</a:t>
            </a:r>
            <a:r>
              <a:rPr lang="en-US" sz="1800" b="0" i="0" u="none" strike="noStrike" cap="none">
                <a:solidFill>
                  <a:schemeClr val="lt1"/>
                </a:solidFill>
                <a:latin typeface="Arial"/>
                <a:ea typeface="Arial"/>
                <a:cs typeface="Arial"/>
                <a:sym typeface="Arial"/>
              </a:rPr>
              <a:t> to </a:t>
            </a:r>
            <a:r>
              <a:rPr lang="en-US" sz="1800" b="1" i="0" u="none" strike="noStrike" cap="none">
                <a:solidFill>
                  <a:schemeClr val="lt1"/>
                </a:solidFill>
                <a:latin typeface="Arial"/>
                <a:ea typeface="Arial"/>
                <a:cs typeface="Arial"/>
                <a:sym typeface="Arial"/>
              </a:rPr>
              <a:t>22.58</a:t>
            </a:r>
            <a:endParaRPr sz="1800" b="1" i="0" u="none" strike="noStrike" cap="none">
              <a:solidFill>
                <a:schemeClr val="lt1"/>
              </a:solidFill>
              <a:latin typeface="Arial"/>
              <a:ea typeface="Arial"/>
              <a:cs typeface="Arial"/>
              <a:sym typeface="Arial"/>
            </a:endParaRPr>
          </a:p>
        </p:txBody>
      </p:sp>
      <p:sp>
        <p:nvSpPr>
          <p:cNvPr id="330" name="Google Shape;330;g2b0973dc28f_0_453"/>
          <p:cNvSpPr/>
          <p:nvPr/>
        </p:nvSpPr>
        <p:spPr>
          <a:xfrm>
            <a:off x="7607669" y="3280863"/>
            <a:ext cx="3996900" cy="1260000"/>
          </a:xfrm>
          <a:prstGeom prst="rect">
            <a:avLst/>
          </a:prstGeom>
          <a:solidFill>
            <a:srgbClr val="4975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 name="Google Shape;331;g2b0973dc28f_0_453"/>
          <p:cNvSpPr txBox="1"/>
          <p:nvPr/>
        </p:nvSpPr>
        <p:spPr>
          <a:xfrm>
            <a:off x="7635167" y="1127947"/>
            <a:ext cx="3785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F5496"/>
                </a:solidFill>
                <a:latin typeface="Arial"/>
                <a:ea typeface="Arial"/>
                <a:cs typeface="Arial"/>
                <a:sym typeface="Arial"/>
              </a:rPr>
              <a:t>After Summarization </a:t>
            </a:r>
            <a:endParaRPr sz="2800" b="1" i="0" u="none" strike="noStrike" cap="none">
              <a:solidFill>
                <a:srgbClr val="2F5496"/>
              </a:solidFill>
              <a:latin typeface="Arial"/>
              <a:ea typeface="Arial"/>
              <a:cs typeface="Arial"/>
              <a:sym typeface="Arial"/>
            </a:endParaRPr>
          </a:p>
        </p:txBody>
      </p:sp>
      <p:sp>
        <p:nvSpPr>
          <p:cNvPr id="332" name="Google Shape;332;g2b0973dc28f_0_453"/>
          <p:cNvSpPr txBox="1"/>
          <p:nvPr/>
        </p:nvSpPr>
        <p:spPr>
          <a:xfrm>
            <a:off x="7607669" y="3279119"/>
            <a:ext cx="403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Text Format</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Typos, improper punctuation, and wrong structure have been solved</a:t>
            </a:r>
            <a:endParaRPr sz="1800" b="0" i="0" u="none" strike="noStrike" cap="none">
              <a:solidFill>
                <a:schemeClr val="lt1"/>
              </a:solidFill>
              <a:latin typeface="Arial"/>
              <a:ea typeface="Arial"/>
              <a:cs typeface="Arial"/>
              <a:sym typeface="Arial"/>
            </a:endParaRPr>
          </a:p>
        </p:txBody>
      </p:sp>
      <p:sp>
        <p:nvSpPr>
          <p:cNvPr id="333" name="Google Shape;333;g2b0973dc28f_0_453"/>
          <p:cNvSpPr/>
          <p:nvPr/>
        </p:nvSpPr>
        <p:spPr>
          <a:xfrm>
            <a:off x="7607669" y="4729328"/>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 name="Google Shape;334;g2b0973dc28f_0_453"/>
          <p:cNvSpPr txBox="1"/>
          <p:nvPr/>
        </p:nvSpPr>
        <p:spPr>
          <a:xfrm>
            <a:off x="7630296" y="4708963"/>
            <a:ext cx="40335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Information Retention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Redundant sentences and words have been removed to ensure clarity and conciseness</a:t>
            </a:r>
            <a:endParaRPr sz="1800" b="0" i="0" u="none" strike="noStrike" cap="none">
              <a:solidFill>
                <a:schemeClr val="lt1"/>
              </a:solidFill>
              <a:latin typeface="Arial"/>
              <a:ea typeface="Arial"/>
              <a:cs typeface="Arial"/>
              <a:sym typeface="Arial"/>
            </a:endParaRPr>
          </a:p>
        </p:txBody>
      </p:sp>
      <p:sp>
        <p:nvSpPr>
          <p:cNvPr id="335" name="Google Shape;335;g2b0973dc28f_0_453"/>
          <p:cNvSpPr/>
          <p:nvPr/>
        </p:nvSpPr>
        <p:spPr>
          <a:xfrm>
            <a:off x="605591" y="1368906"/>
            <a:ext cx="6418200" cy="27906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 name="Google Shape;336;g2b0973dc28f_0_453"/>
          <p:cNvSpPr txBox="1"/>
          <p:nvPr/>
        </p:nvSpPr>
        <p:spPr>
          <a:xfrm>
            <a:off x="771205" y="1542998"/>
            <a:ext cx="6021000" cy="246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Roboto"/>
                <a:ea typeface="Roboto"/>
                <a:cs typeface="Roboto"/>
                <a:sym typeface="Roboto"/>
              </a:rPr>
              <a:t>“agent says for contacting best buy this is name before we get started may i please have your phone number and full name in case or call the disconnected..customer says sure xxx.customer says xxxxxxx.agent says i appreciate it and may i please also have your name..customer says name..agent says thank you so much name for that important information let me know how can i help you..customer says um i recently just purchased a time for the uh ring doorbell i had it installed date from my parents..agent says okay..customer says they needed the actual time i just plugged it into the wall we paired it. its ringing on my phone </a:t>
            </a:r>
            <a:r>
              <a:rPr lang="en-US" sz="1100" b="1" i="0" u="none" strike="noStrike" cap="none">
                <a:solidFill>
                  <a:srgbClr val="FF0000"/>
                </a:solidFill>
                <a:latin typeface="Roboto"/>
                <a:ea typeface="Roboto"/>
                <a:cs typeface="Roboto"/>
                <a:sym typeface="Roboto"/>
              </a:rPr>
              <a:t>but its not ringing in the house when i hit the doorbell.</a:t>
            </a:r>
            <a:r>
              <a:rPr lang="en-US" sz="1100" b="1" i="0" u="none" strike="noStrike" cap="none">
                <a:solidFill>
                  <a:schemeClr val="dk1"/>
                </a:solidFill>
                <a:latin typeface="Roboto"/>
                <a:ea typeface="Roboto"/>
                <a:cs typeface="Roboto"/>
                <a:sym typeface="Roboto"/>
              </a:rPr>
              <a:t>customer says so how do we what how do we get it the test worked we the the chime and the the plugged in chime does work but.customer says it it. it worked for the test when we did the test but it doesn't work when i hit the doorbell.agent says mm okay thank you. okay thank you so much for letting us know well</a:t>
            </a:r>
            <a:r>
              <a:rPr lang="en-US" sz="1100" b="1" i="0" u="none" strike="noStrike" cap="none">
                <a:solidFill>
                  <a:srgbClr val="FF0000"/>
                </a:solidFill>
                <a:latin typeface="Roboto"/>
                <a:ea typeface="Roboto"/>
                <a:cs typeface="Roboto"/>
                <a:sym typeface="Roboto"/>
              </a:rPr>
              <a:t>. i need to connect you over to one of our technician</a:t>
            </a:r>
            <a:r>
              <a:rPr lang="en-US" sz="1100" b="1" i="0" u="none" strike="noStrike" cap="none">
                <a:solidFill>
                  <a:schemeClr val="dk1"/>
                </a:solidFill>
                <a:latin typeface="Roboto"/>
                <a:ea typeface="Roboto"/>
                <a:cs typeface="Roboto"/>
                <a:sym typeface="Roboto"/>
              </a:rPr>
              <a:t>..customer says okay great. thank you..customer says yep..agent says um and </a:t>
            </a:r>
            <a:r>
              <a:rPr lang="en-US" sz="1100" b="1" i="0" u="none" strike="noStrike" cap="none">
                <a:solidFill>
                  <a:srgbClr val="FF0000"/>
                </a:solidFill>
                <a:latin typeface="Roboto"/>
                <a:ea typeface="Roboto"/>
                <a:cs typeface="Roboto"/>
                <a:sym typeface="Roboto"/>
              </a:rPr>
              <a:t>they will be able to guide you to make it ring okay</a:t>
            </a:r>
            <a:r>
              <a:rPr lang="en-US" sz="1100" b="1" i="0" u="none" strike="noStrike" cap="none">
                <a:solidFill>
                  <a:schemeClr val="dk1"/>
                </a:solidFill>
                <a:latin typeface="Roboto"/>
                <a:ea typeface="Roboto"/>
                <a:cs typeface="Roboto"/>
                <a:sym typeface="Roboto"/>
              </a:rPr>
              <a:t>. please stay on the line. i appreciate it..customer says you think if you.“</a:t>
            </a:r>
            <a:endParaRPr sz="1100" b="1" i="0" u="none" strike="noStrike" cap="none">
              <a:solidFill>
                <a:schemeClr val="dk1"/>
              </a:solidFill>
              <a:latin typeface="Arial"/>
              <a:ea typeface="Arial"/>
              <a:cs typeface="Arial"/>
              <a:sym typeface="Arial"/>
            </a:endParaRPr>
          </a:p>
        </p:txBody>
      </p:sp>
      <p:sp>
        <p:nvSpPr>
          <p:cNvPr id="337" name="Google Shape;337;g2b0973dc28f_0_453"/>
          <p:cNvSpPr/>
          <p:nvPr/>
        </p:nvSpPr>
        <p:spPr>
          <a:xfrm>
            <a:off x="1028525" y="4834933"/>
            <a:ext cx="5545800" cy="11667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g2b0973dc28f_0_453"/>
          <p:cNvSpPr txBox="1"/>
          <p:nvPr/>
        </p:nvSpPr>
        <p:spPr>
          <a:xfrm>
            <a:off x="1055029" y="5128054"/>
            <a:ext cx="5397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F1F1F"/>
                </a:solidFill>
                <a:latin typeface="Roboto"/>
                <a:ea typeface="Roboto"/>
                <a:cs typeface="Roboto"/>
                <a:sym typeface="Roboto"/>
              </a:rPr>
              <a:t>“A customer called best buy had a problem with their </a:t>
            </a:r>
            <a:r>
              <a:rPr lang="en-US" sz="1600" b="1" i="0" u="none" strike="noStrike" cap="none">
                <a:solidFill>
                  <a:srgbClr val="FF0000"/>
                </a:solidFill>
                <a:latin typeface="Roboto"/>
                <a:ea typeface="Roboto"/>
                <a:cs typeface="Roboto"/>
                <a:sym typeface="Roboto"/>
              </a:rPr>
              <a:t>doorbell</a:t>
            </a:r>
            <a:r>
              <a:rPr lang="en-US" sz="1600" b="1" i="0" u="none" strike="noStrike" cap="none">
                <a:solidFill>
                  <a:srgbClr val="1F1F1F"/>
                </a:solidFill>
                <a:latin typeface="Roboto"/>
                <a:ea typeface="Roboto"/>
                <a:cs typeface="Roboto"/>
                <a:sym typeface="Roboto"/>
              </a:rPr>
              <a:t>, so they </a:t>
            </a:r>
            <a:r>
              <a:rPr lang="en-US" sz="1600" b="1" i="0" u="none" strike="noStrike" cap="none">
                <a:solidFill>
                  <a:srgbClr val="FF0000"/>
                </a:solidFill>
                <a:latin typeface="Roboto"/>
                <a:ea typeface="Roboto"/>
                <a:cs typeface="Roboto"/>
                <a:sym typeface="Roboto"/>
              </a:rPr>
              <a:t>sent a technician to help her out</a:t>
            </a:r>
            <a:r>
              <a:rPr lang="en-US" sz="1600" b="1" i="0" u="none" strike="noStrike" cap="none">
                <a:solidFill>
                  <a:srgbClr val="1F1F1F"/>
                </a:solidFill>
                <a:latin typeface="Roboto"/>
                <a:ea typeface="Roboto"/>
                <a:cs typeface="Roboto"/>
                <a:sym typeface="Roboto"/>
              </a:rPr>
              <a:t>.”</a:t>
            </a:r>
            <a:endParaRPr sz="1600" b="1" i="0" u="none" strike="noStrike" cap="none">
              <a:solidFill>
                <a:srgbClr val="000000"/>
              </a:solidFill>
              <a:latin typeface="Arial"/>
              <a:ea typeface="Arial"/>
              <a:cs typeface="Arial"/>
              <a:sym typeface="Arial"/>
            </a:endParaRPr>
          </a:p>
        </p:txBody>
      </p:sp>
      <p:sp>
        <p:nvSpPr>
          <p:cNvPr id="339" name="Google Shape;339;g2b0973dc28f_0_453"/>
          <p:cNvSpPr txBox="1"/>
          <p:nvPr/>
        </p:nvSpPr>
        <p:spPr>
          <a:xfrm>
            <a:off x="515937" y="934888"/>
            <a:ext cx="650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Raw Data </a:t>
            </a:r>
            <a:r>
              <a:rPr lang="en-US" sz="1200" b="0" i="0" u="none" strike="noStrike" cap="none">
                <a:solidFill>
                  <a:schemeClr val="lt1"/>
                </a:solidFill>
                <a:latin typeface="Arial"/>
                <a:ea typeface="Arial"/>
                <a:cs typeface="Arial"/>
                <a:sym typeface="Arial"/>
              </a:rPr>
              <a:t>redundant and useless information and typos, adding to modeling difficulty  </a:t>
            </a:r>
            <a:endParaRPr sz="1800" b="0" i="0" u="none" strike="noStrike" cap="none">
              <a:solidFill>
                <a:schemeClr val="lt1"/>
              </a:solidFill>
              <a:latin typeface="Arial"/>
              <a:ea typeface="Arial"/>
              <a:cs typeface="Arial"/>
              <a:sym typeface="Arial"/>
            </a:endParaRPr>
          </a:p>
        </p:txBody>
      </p:sp>
      <p:sp>
        <p:nvSpPr>
          <p:cNvPr id="340" name="Google Shape;340;g2b0973dc28f_0_453"/>
          <p:cNvSpPr/>
          <p:nvPr/>
        </p:nvSpPr>
        <p:spPr>
          <a:xfrm rot="10800000">
            <a:off x="2072213" y="4231348"/>
            <a:ext cx="3804900" cy="260400"/>
          </a:xfrm>
          <a:prstGeom prst="triangle">
            <a:avLst>
              <a:gd name="adj" fmla="val 50515"/>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1" name="Google Shape;341;g2b0973dc28f_0_453"/>
          <p:cNvSpPr txBox="1"/>
          <p:nvPr/>
        </p:nvSpPr>
        <p:spPr>
          <a:xfrm>
            <a:off x="539330" y="4350190"/>
            <a:ext cx="4400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Summary </a:t>
            </a:r>
            <a:r>
              <a:rPr lang="en-US" sz="1200" b="0" i="0" u="none" strike="noStrike" cap="none">
                <a:solidFill>
                  <a:schemeClr val="lt1"/>
                </a:solidFill>
                <a:latin typeface="Arial"/>
                <a:ea typeface="Arial"/>
                <a:cs typeface="Arial"/>
                <a:sym typeface="Arial"/>
              </a:rPr>
              <a:t>clean, concise, efficient for modeling   </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6BD"/>
        </a:solidFill>
        <a:effectLst/>
      </p:bgPr>
    </p:bg>
    <p:spTree>
      <p:nvGrpSpPr>
        <p:cNvPr id="1" name="Shape 345"/>
        <p:cNvGrpSpPr/>
        <p:nvPr/>
      </p:nvGrpSpPr>
      <p:grpSpPr>
        <a:xfrm>
          <a:off x="0" y="0"/>
          <a:ext cx="0" cy="0"/>
          <a:chOff x="0" y="0"/>
          <a:chExt cx="0" cy="0"/>
        </a:xfrm>
      </p:grpSpPr>
      <p:cxnSp>
        <p:nvCxnSpPr>
          <p:cNvPr id="346" name="Google Shape;346;g2b0b4840e90_1_152"/>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347" name="Google Shape;347;g2b0b4840e90_1_152"/>
          <p:cNvSpPr txBox="1"/>
          <p:nvPr/>
        </p:nvSpPr>
        <p:spPr>
          <a:xfrm>
            <a:off x="227516" y="6555001"/>
            <a:ext cx="586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348" name="Google Shape;348;g2b0b4840e90_1_152"/>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sp>
        <p:nvSpPr>
          <p:cNvPr id="349" name="Google Shape;349;g2b0b4840e90_1_152"/>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200"/>
                </a:solidFill>
                <a:latin typeface="Arial"/>
                <a:ea typeface="Arial"/>
                <a:cs typeface="Arial"/>
                <a:sym typeface="Arial"/>
              </a:rPr>
              <a:t>Data Preprocessing: Facebook.bart.xsum</a:t>
            </a:r>
            <a:endParaRPr sz="3600" b="0" i="0" u="none" strike="noStrike" cap="none">
              <a:solidFill>
                <a:schemeClr val="dk1"/>
              </a:solidFill>
              <a:latin typeface="Arial"/>
              <a:ea typeface="Arial"/>
              <a:cs typeface="Arial"/>
              <a:sym typeface="Arial"/>
            </a:endParaRPr>
          </a:p>
        </p:txBody>
      </p:sp>
      <p:sp>
        <p:nvSpPr>
          <p:cNvPr id="350" name="Google Shape;350;g2b0b4840e90_1_152"/>
          <p:cNvSpPr/>
          <p:nvPr/>
        </p:nvSpPr>
        <p:spPr>
          <a:xfrm>
            <a:off x="7607669" y="1104195"/>
            <a:ext cx="3996900" cy="5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g2b0b4840e90_1_152"/>
          <p:cNvSpPr/>
          <p:nvPr/>
        </p:nvSpPr>
        <p:spPr>
          <a:xfrm>
            <a:off x="7607669" y="1841281"/>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2" name="Google Shape;352;g2b0b4840e90_1_152"/>
          <p:cNvSpPr txBox="1"/>
          <p:nvPr/>
        </p:nvSpPr>
        <p:spPr>
          <a:xfrm>
            <a:off x="7607669" y="1830431"/>
            <a:ext cx="3720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Average Length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Conversation words have been reduced from </a:t>
            </a:r>
            <a:r>
              <a:rPr lang="en-US" sz="1800" b="1" i="0" u="none" strike="noStrike" cap="none">
                <a:solidFill>
                  <a:schemeClr val="lt1"/>
                </a:solidFill>
                <a:latin typeface="Arial"/>
                <a:ea typeface="Arial"/>
                <a:cs typeface="Arial"/>
                <a:sym typeface="Arial"/>
              </a:rPr>
              <a:t>638.88</a:t>
            </a:r>
            <a:r>
              <a:rPr lang="en-US" sz="1800" b="0" i="0" u="none" strike="noStrike" cap="none">
                <a:solidFill>
                  <a:schemeClr val="lt1"/>
                </a:solidFill>
                <a:latin typeface="Arial"/>
                <a:ea typeface="Arial"/>
                <a:cs typeface="Arial"/>
                <a:sym typeface="Arial"/>
              </a:rPr>
              <a:t> to </a:t>
            </a:r>
            <a:r>
              <a:rPr lang="en-US" sz="1800" b="1" i="0" u="none" strike="noStrike" cap="none">
                <a:solidFill>
                  <a:schemeClr val="lt1"/>
                </a:solidFill>
                <a:latin typeface="Arial"/>
                <a:ea typeface="Arial"/>
                <a:cs typeface="Arial"/>
                <a:sym typeface="Arial"/>
              </a:rPr>
              <a:t>22.58</a:t>
            </a:r>
            <a:endParaRPr sz="1800" b="1" i="0" u="none" strike="noStrike" cap="none">
              <a:solidFill>
                <a:schemeClr val="lt1"/>
              </a:solidFill>
              <a:latin typeface="Arial"/>
              <a:ea typeface="Arial"/>
              <a:cs typeface="Arial"/>
              <a:sym typeface="Arial"/>
            </a:endParaRPr>
          </a:p>
        </p:txBody>
      </p:sp>
      <p:sp>
        <p:nvSpPr>
          <p:cNvPr id="353" name="Google Shape;353;g2b0b4840e90_1_152"/>
          <p:cNvSpPr/>
          <p:nvPr/>
        </p:nvSpPr>
        <p:spPr>
          <a:xfrm>
            <a:off x="7607669" y="3280863"/>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4" name="Google Shape;354;g2b0b4840e90_1_152"/>
          <p:cNvSpPr txBox="1"/>
          <p:nvPr/>
        </p:nvSpPr>
        <p:spPr>
          <a:xfrm>
            <a:off x="7635167" y="1127947"/>
            <a:ext cx="3785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F5496"/>
                </a:solidFill>
                <a:latin typeface="Arial"/>
                <a:ea typeface="Arial"/>
                <a:cs typeface="Arial"/>
                <a:sym typeface="Arial"/>
              </a:rPr>
              <a:t>After Summarization </a:t>
            </a:r>
            <a:endParaRPr sz="2800" b="1" i="0" u="none" strike="noStrike" cap="none">
              <a:solidFill>
                <a:srgbClr val="2F5496"/>
              </a:solidFill>
              <a:latin typeface="Arial"/>
              <a:ea typeface="Arial"/>
              <a:cs typeface="Arial"/>
              <a:sym typeface="Arial"/>
            </a:endParaRPr>
          </a:p>
        </p:txBody>
      </p:sp>
      <p:sp>
        <p:nvSpPr>
          <p:cNvPr id="355" name="Google Shape;355;g2b0b4840e90_1_152"/>
          <p:cNvSpPr txBox="1"/>
          <p:nvPr/>
        </p:nvSpPr>
        <p:spPr>
          <a:xfrm>
            <a:off x="7607669" y="3279119"/>
            <a:ext cx="403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Text Format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Typos, improper punctuation, and wrong structure have been solved</a:t>
            </a:r>
            <a:endParaRPr sz="1800" b="0" i="0" u="none" strike="noStrike" cap="none">
              <a:solidFill>
                <a:schemeClr val="lt1"/>
              </a:solidFill>
              <a:latin typeface="Arial"/>
              <a:ea typeface="Arial"/>
              <a:cs typeface="Arial"/>
              <a:sym typeface="Arial"/>
            </a:endParaRPr>
          </a:p>
        </p:txBody>
      </p:sp>
      <p:sp>
        <p:nvSpPr>
          <p:cNvPr id="356" name="Google Shape;356;g2b0b4840e90_1_152"/>
          <p:cNvSpPr/>
          <p:nvPr/>
        </p:nvSpPr>
        <p:spPr>
          <a:xfrm>
            <a:off x="7607669" y="4729328"/>
            <a:ext cx="3996900" cy="1260000"/>
          </a:xfrm>
          <a:prstGeom prst="rect">
            <a:avLst/>
          </a:prstGeom>
          <a:solidFill>
            <a:srgbClr val="4975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g2b0b4840e90_1_152"/>
          <p:cNvSpPr txBox="1"/>
          <p:nvPr/>
        </p:nvSpPr>
        <p:spPr>
          <a:xfrm>
            <a:off x="7630296" y="4708963"/>
            <a:ext cx="4033500" cy="1293000"/>
          </a:xfrm>
          <a:prstGeom prst="rect">
            <a:avLst/>
          </a:prstGeom>
          <a:solidFill>
            <a:srgbClr val="4875E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Arial"/>
                <a:ea typeface="Arial"/>
                <a:cs typeface="Arial"/>
                <a:sym typeface="Arial"/>
              </a:rPr>
              <a:t>Information Retention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Redundant sentences and words have been removed to ensure clarity and conciseness</a:t>
            </a:r>
            <a:endParaRPr sz="1800" b="0" i="0" u="none" strike="noStrike" cap="none" dirty="0">
              <a:solidFill>
                <a:schemeClr val="lt1"/>
              </a:solidFill>
              <a:latin typeface="Arial"/>
              <a:ea typeface="Arial"/>
              <a:cs typeface="Arial"/>
              <a:sym typeface="Arial"/>
            </a:endParaRPr>
          </a:p>
        </p:txBody>
      </p:sp>
      <p:pic>
        <p:nvPicPr>
          <p:cNvPr id="358" name="Google Shape;358;g2b0b4840e90_1_152"/>
          <p:cNvPicPr preferRelativeResize="0"/>
          <p:nvPr/>
        </p:nvPicPr>
        <p:blipFill rotWithShape="1">
          <a:blip r:embed="rId3">
            <a:alphaModFix/>
          </a:blip>
          <a:srcRect t="23367" r="-180" b="12734"/>
          <a:stretch/>
        </p:blipFill>
        <p:spPr>
          <a:xfrm>
            <a:off x="515950" y="1426784"/>
            <a:ext cx="3240003" cy="1260001"/>
          </a:xfrm>
          <a:prstGeom prst="rect">
            <a:avLst/>
          </a:prstGeom>
          <a:noFill/>
          <a:ln>
            <a:noFill/>
          </a:ln>
        </p:spPr>
      </p:pic>
      <p:pic>
        <p:nvPicPr>
          <p:cNvPr id="359" name="Google Shape;359;g2b0b4840e90_1_152"/>
          <p:cNvPicPr preferRelativeResize="0"/>
          <p:nvPr/>
        </p:nvPicPr>
        <p:blipFill rotWithShape="1">
          <a:blip r:embed="rId4">
            <a:alphaModFix/>
          </a:blip>
          <a:srcRect t="24307" r="-180" b="10507"/>
          <a:stretch/>
        </p:blipFill>
        <p:spPr>
          <a:xfrm>
            <a:off x="515948" y="3029731"/>
            <a:ext cx="3240003" cy="1260001"/>
          </a:xfrm>
          <a:prstGeom prst="rect">
            <a:avLst/>
          </a:prstGeom>
          <a:noFill/>
          <a:ln>
            <a:noFill/>
          </a:ln>
        </p:spPr>
      </p:pic>
      <p:pic>
        <p:nvPicPr>
          <p:cNvPr id="360" name="Google Shape;360;g2b0b4840e90_1_152"/>
          <p:cNvPicPr preferRelativeResize="0"/>
          <p:nvPr/>
        </p:nvPicPr>
        <p:blipFill rotWithShape="1">
          <a:blip r:embed="rId5">
            <a:alphaModFix/>
          </a:blip>
          <a:srcRect t="17034" r="970" b="12193"/>
          <a:stretch/>
        </p:blipFill>
        <p:spPr>
          <a:xfrm>
            <a:off x="515951" y="4667577"/>
            <a:ext cx="3240003" cy="1260001"/>
          </a:xfrm>
          <a:prstGeom prst="rect">
            <a:avLst/>
          </a:prstGeom>
          <a:noFill/>
          <a:ln>
            <a:noFill/>
          </a:ln>
        </p:spPr>
      </p:pic>
      <p:pic>
        <p:nvPicPr>
          <p:cNvPr id="361" name="Google Shape;361;g2b0b4840e90_1_152"/>
          <p:cNvPicPr preferRelativeResize="0"/>
          <p:nvPr/>
        </p:nvPicPr>
        <p:blipFill rotWithShape="1">
          <a:blip r:embed="rId6">
            <a:alphaModFix/>
          </a:blip>
          <a:srcRect/>
          <a:stretch/>
        </p:blipFill>
        <p:spPr>
          <a:xfrm>
            <a:off x="301313" y="6106150"/>
            <a:ext cx="717847" cy="425391"/>
          </a:xfrm>
          <a:prstGeom prst="rect">
            <a:avLst/>
          </a:prstGeom>
          <a:noFill/>
          <a:ln>
            <a:noFill/>
          </a:ln>
        </p:spPr>
      </p:pic>
      <p:pic>
        <p:nvPicPr>
          <p:cNvPr id="362" name="Google Shape;362;g2b0b4840e90_1_152"/>
          <p:cNvPicPr preferRelativeResize="0"/>
          <p:nvPr/>
        </p:nvPicPr>
        <p:blipFill rotWithShape="1">
          <a:blip r:embed="rId7">
            <a:alphaModFix/>
          </a:blip>
          <a:srcRect l="73373" t="90714" r="550" b="3713"/>
          <a:stretch/>
        </p:blipFill>
        <p:spPr>
          <a:xfrm>
            <a:off x="5260769" y="6001625"/>
            <a:ext cx="2056340" cy="251905"/>
          </a:xfrm>
          <a:prstGeom prst="rect">
            <a:avLst/>
          </a:prstGeom>
          <a:noFill/>
          <a:ln>
            <a:noFill/>
          </a:ln>
        </p:spPr>
      </p:pic>
      <p:pic>
        <p:nvPicPr>
          <p:cNvPr id="363" name="Google Shape;363;g2b0b4840e90_1_152"/>
          <p:cNvPicPr preferRelativeResize="0"/>
          <p:nvPr/>
        </p:nvPicPr>
        <p:blipFill rotWithShape="1">
          <a:blip r:embed="rId8">
            <a:alphaModFix/>
          </a:blip>
          <a:srcRect l="-2322" t="23127" r="448" b="12088"/>
          <a:stretch/>
        </p:blipFill>
        <p:spPr>
          <a:xfrm>
            <a:off x="4128771" y="3029733"/>
            <a:ext cx="3240003" cy="1260000"/>
          </a:xfrm>
          <a:prstGeom prst="rect">
            <a:avLst/>
          </a:prstGeom>
          <a:noFill/>
          <a:ln>
            <a:noFill/>
          </a:ln>
        </p:spPr>
      </p:pic>
      <p:pic>
        <p:nvPicPr>
          <p:cNvPr id="364" name="Google Shape;364;g2b0b4840e90_1_152"/>
          <p:cNvPicPr preferRelativeResize="0"/>
          <p:nvPr/>
        </p:nvPicPr>
        <p:blipFill rotWithShape="1">
          <a:blip r:embed="rId9">
            <a:alphaModFix/>
          </a:blip>
          <a:srcRect t="23367" r="537" b="12734"/>
          <a:stretch/>
        </p:blipFill>
        <p:spPr>
          <a:xfrm>
            <a:off x="4128769" y="1463624"/>
            <a:ext cx="3240003" cy="1260001"/>
          </a:xfrm>
          <a:prstGeom prst="rect">
            <a:avLst/>
          </a:prstGeom>
          <a:noFill/>
          <a:ln>
            <a:noFill/>
          </a:ln>
        </p:spPr>
      </p:pic>
      <p:sp>
        <p:nvSpPr>
          <p:cNvPr id="365" name="Google Shape;365;g2b0b4840e90_1_152"/>
          <p:cNvSpPr/>
          <p:nvPr/>
        </p:nvSpPr>
        <p:spPr>
          <a:xfrm rot="5400000">
            <a:off x="2056788" y="3596263"/>
            <a:ext cx="3804900" cy="214800"/>
          </a:xfrm>
          <a:prstGeom prst="triangle">
            <a:avLst>
              <a:gd name="adj" fmla="val 50515"/>
            </a:avLst>
          </a:prstGeom>
          <a:gradFill>
            <a:gsLst>
              <a:gs pos="0">
                <a:srgbClr val="FFFFFF">
                  <a:alpha val="65098"/>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g2b0b4840e90_1_152"/>
          <p:cNvSpPr txBox="1"/>
          <p:nvPr/>
        </p:nvSpPr>
        <p:spPr>
          <a:xfrm>
            <a:off x="515938" y="1185888"/>
            <a:ext cx="1382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Single Word</a:t>
            </a:r>
            <a:endParaRPr sz="1600" b="1" i="0" u="none" strike="noStrike" cap="none">
              <a:solidFill>
                <a:schemeClr val="lt1"/>
              </a:solidFill>
              <a:latin typeface="Arial"/>
              <a:ea typeface="Arial"/>
              <a:cs typeface="Arial"/>
              <a:sym typeface="Arial"/>
            </a:endParaRPr>
          </a:p>
        </p:txBody>
      </p:sp>
      <p:sp>
        <p:nvSpPr>
          <p:cNvPr id="367" name="Google Shape;367;g2b0b4840e90_1_152"/>
          <p:cNvSpPr txBox="1"/>
          <p:nvPr/>
        </p:nvSpPr>
        <p:spPr>
          <a:xfrm>
            <a:off x="515938" y="2624657"/>
            <a:ext cx="2042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Two-Word Phrases</a:t>
            </a:r>
            <a:endParaRPr sz="1600" b="1" i="0" u="none" strike="noStrike" cap="none">
              <a:solidFill>
                <a:schemeClr val="lt1"/>
              </a:solidFill>
              <a:latin typeface="Arial"/>
              <a:ea typeface="Arial"/>
              <a:cs typeface="Arial"/>
              <a:sym typeface="Arial"/>
            </a:endParaRPr>
          </a:p>
        </p:txBody>
      </p:sp>
      <p:sp>
        <p:nvSpPr>
          <p:cNvPr id="368" name="Google Shape;368;g2b0b4840e90_1_152"/>
          <p:cNvSpPr txBox="1"/>
          <p:nvPr/>
        </p:nvSpPr>
        <p:spPr>
          <a:xfrm>
            <a:off x="528235" y="4404565"/>
            <a:ext cx="2190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Three-Word Phrases</a:t>
            </a:r>
            <a:endParaRPr sz="1600" b="1" i="0" u="none" strike="noStrike" cap="none">
              <a:solidFill>
                <a:schemeClr val="lt1"/>
              </a:solidFill>
              <a:latin typeface="Arial"/>
              <a:ea typeface="Arial"/>
              <a:cs typeface="Arial"/>
              <a:sym typeface="Arial"/>
            </a:endParaRPr>
          </a:p>
        </p:txBody>
      </p:sp>
      <p:pic>
        <p:nvPicPr>
          <p:cNvPr id="369" name="Google Shape;369;g2b0b4840e90_1_152"/>
          <p:cNvPicPr preferRelativeResize="0"/>
          <p:nvPr/>
        </p:nvPicPr>
        <p:blipFill rotWithShape="1">
          <a:blip r:embed="rId7">
            <a:alphaModFix/>
          </a:blip>
          <a:srcRect t="19710" r="269" b="16420"/>
          <a:stretch/>
        </p:blipFill>
        <p:spPr>
          <a:xfrm>
            <a:off x="4138774" y="4710801"/>
            <a:ext cx="3240003" cy="1198801"/>
          </a:xfrm>
          <a:prstGeom prst="rect">
            <a:avLst/>
          </a:prstGeom>
          <a:noFill/>
          <a:ln>
            <a:noFill/>
          </a:ln>
        </p:spPr>
      </p:pic>
      <p:pic>
        <p:nvPicPr>
          <p:cNvPr id="3" name="图片 2">
            <a:extLst>
              <a:ext uri="{FF2B5EF4-FFF2-40B4-BE49-F238E27FC236}">
                <a16:creationId xmlns:a16="http://schemas.microsoft.com/office/drawing/2014/main" id="{793AE0A9-6C46-EFCC-AABD-7FFD8F1F8910}"/>
              </a:ext>
            </a:extLst>
          </p:cNvPr>
          <p:cNvPicPr>
            <a:picLocks noChangeAspect="1"/>
          </p:cNvPicPr>
          <p:nvPr/>
        </p:nvPicPr>
        <p:blipFill rotWithShape="1">
          <a:blip r:embed="rId10"/>
          <a:srcRect t="38420" b="1"/>
          <a:stretch/>
        </p:blipFill>
        <p:spPr>
          <a:xfrm>
            <a:off x="2015633" y="5993141"/>
            <a:ext cx="1893500" cy="1849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27"/>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375" name="Google Shape;375;p27"/>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376" name="Google Shape;376;p27"/>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377" name="Google Shape;377;p27"/>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378" name="Google Shape;378;p27"/>
          <p:cNvSpPr txBox="1"/>
          <p:nvPr/>
        </p:nvSpPr>
        <p:spPr>
          <a:xfrm>
            <a:off x="706620" y="3660917"/>
            <a:ext cx="10974911" cy="147733"/>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Clr>
                <a:schemeClr val="accent1"/>
              </a:buClr>
              <a:buSzPts val="7200"/>
              <a:buFont typeface="Arial"/>
              <a:buNone/>
            </a:pPr>
            <a:r>
              <a:rPr lang="en-US" sz="7200" b="1" i="0" u="none" strike="noStrike" cap="none">
                <a:solidFill>
                  <a:srgbClr val="FFF300"/>
                </a:solidFill>
                <a:latin typeface="Arial"/>
                <a:ea typeface="Arial"/>
                <a:cs typeface="Arial"/>
                <a:sym typeface="Arial"/>
              </a:rPr>
              <a:t>Data Modeling:</a:t>
            </a:r>
            <a:endParaRPr/>
          </a:p>
        </p:txBody>
      </p:sp>
      <p:sp>
        <p:nvSpPr>
          <p:cNvPr id="379" name="Google Shape;379;p27"/>
          <p:cNvSpPr txBox="1"/>
          <p:nvPr/>
        </p:nvSpPr>
        <p:spPr>
          <a:xfrm>
            <a:off x="695235" y="3873305"/>
            <a:ext cx="10986296" cy="443198"/>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r>
              <a:rPr lang="en-US" altLang="zh-CN" sz="3200" b="1" dirty="0">
                <a:solidFill>
                  <a:srgbClr val="FFF200"/>
                </a:solidFill>
              </a:rPr>
              <a:t>Tokenization,</a:t>
            </a:r>
            <a:r>
              <a:rPr lang="zh-CN" altLang="en-US" sz="3200" b="1" dirty="0">
                <a:solidFill>
                  <a:srgbClr val="FFF200"/>
                </a:solidFill>
              </a:rPr>
              <a:t> </a:t>
            </a:r>
            <a:r>
              <a:rPr lang="en-US" altLang="zh-CN" sz="3200" b="1" i="0" u="none" strike="noStrike" cap="none" dirty="0">
                <a:solidFill>
                  <a:srgbClr val="FFF300"/>
                </a:solidFill>
                <a:latin typeface="Arial"/>
                <a:ea typeface="Arial"/>
                <a:cs typeface="Arial"/>
                <a:sym typeface="Arial"/>
              </a:rPr>
              <a:t>Imbalanced Data</a:t>
            </a:r>
            <a:r>
              <a:rPr lang="en-US" altLang="zh-CN" sz="3200" b="1" dirty="0">
                <a:solidFill>
                  <a:srgbClr val="FFF300"/>
                </a:solidFill>
              </a:rPr>
              <a:t>,</a:t>
            </a:r>
            <a:r>
              <a:rPr lang="zh-CN" altLang="en-US" sz="3200" b="1" dirty="0">
                <a:solidFill>
                  <a:srgbClr val="FFF200"/>
                </a:solidFill>
              </a:rPr>
              <a:t> </a:t>
            </a:r>
            <a:r>
              <a:rPr lang="en-US" altLang="zh-CN" sz="3200" b="1" dirty="0">
                <a:solidFill>
                  <a:srgbClr val="FFF200"/>
                </a:solidFill>
              </a:rPr>
              <a:t>Albert</a:t>
            </a:r>
            <a:endParaRPr sz="3200" b="1" i="0" u="none" strike="noStrike" cap="none" dirty="0">
              <a:solidFill>
                <a:schemeClr val="lt1"/>
              </a:solidFill>
              <a:latin typeface="Arial"/>
              <a:ea typeface="Arial"/>
              <a:cs typeface="Arial"/>
              <a:sym typeface="Arial"/>
            </a:endParaRPr>
          </a:p>
        </p:txBody>
      </p:sp>
      <p:cxnSp>
        <p:nvCxnSpPr>
          <p:cNvPr id="2" name="Google Shape;174;g2b0973dc28f_0_1">
            <a:extLst>
              <a:ext uri="{FF2B5EF4-FFF2-40B4-BE49-F238E27FC236}">
                <a16:creationId xmlns:a16="http://schemas.microsoft.com/office/drawing/2014/main" id="{DC91651F-9651-9C28-FF26-D3287FE7E3E3}"/>
              </a:ext>
            </a:extLst>
          </p:cNvPr>
          <p:cNvCxnSpPr/>
          <p:nvPr/>
        </p:nvCxnSpPr>
        <p:spPr>
          <a:xfrm>
            <a:off x="301313" y="4561094"/>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3" name="Google Shape;174;g2b0973dc28f_0_1">
            <a:extLst>
              <a:ext uri="{FF2B5EF4-FFF2-40B4-BE49-F238E27FC236}">
                <a16:creationId xmlns:a16="http://schemas.microsoft.com/office/drawing/2014/main" id="{EB0F6DF4-6B97-41D1-E67A-9B685821D134}"/>
              </a:ext>
            </a:extLst>
          </p:cNvPr>
          <p:cNvCxnSpPr/>
          <p:nvPr/>
        </p:nvCxnSpPr>
        <p:spPr>
          <a:xfrm>
            <a:off x="301313" y="2552184"/>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6" name="矩形: 圆角 11">
            <a:extLst>
              <a:ext uri="{FF2B5EF4-FFF2-40B4-BE49-F238E27FC236}">
                <a16:creationId xmlns:a16="http://schemas.microsoft.com/office/drawing/2014/main" id="{4608949C-46E9-5881-CFE6-6C839ECAE190}"/>
              </a:ext>
            </a:extLst>
          </p:cNvPr>
          <p:cNvSpPr>
            <a:spLocks noChangeAspect="1"/>
          </p:cNvSpPr>
          <p:nvPr/>
        </p:nvSpPr>
        <p:spPr>
          <a:xfrm>
            <a:off x="65860" y="1668300"/>
            <a:ext cx="12126140" cy="3670078"/>
          </a:xfrm>
          <a:prstGeom prst="roundRect">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dirty="0"/>
          </a:p>
        </p:txBody>
      </p:sp>
      <p:sp>
        <p:nvSpPr>
          <p:cNvPr id="34" name="标题3">
            <a:extLst>
              <a:ext uri="{FF2B5EF4-FFF2-40B4-BE49-F238E27FC236}">
                <a16:creationId xmlns:a16="http://schemas.microsoft.com/office/drawing/2014/main" id="{E921E4F7-279F-0A8B-D763-B63AFF7CC830}"/>
              </a:ext>
            </a:extLst>
          </p:cNvPr>
          <p:cNvSpPr>
            <a:spLocks noChangeArrowheads="1"/>
          </p:cNvSpPr>
          <p:nvPr/>
        </p:nvSpPr>
        <p:spPr bwMode="auto">
          <a:xfrm>
            <a:off x="10374456" y="2437695"/>
            <a:ext cx="1597919" cy="720440"/>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35" name="标题3">
            <a:extLst>
              <a:ext uri="{FF2B5EF4-FFF2-40B4-BE49-F238E27FC236}">
                <a16:creationId xmlns:a16="http://schemas.microsoft.com/office/drawing/2014/main" id="{8135AE6B-99D1-0AB6-E7D4-118EECB634BA}"/>
              </a:ext>
            </a:extLst>
          </p:cNvPr>
          <p:cNvSpPr>
            <a:spLocks noChangeArrowheads="1"/>
          </p:cNvSpPr>
          <p:nvPr/>
        </p:nvSpPr>
        <p:spPr bwMode="auto">
          <a:xfrm>
            <a:off x="10374455" y="4014875"/>
            <a:ext cx="1597919" cy="720440"/>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31" name="标题3">
            <a:extLst>
              <a:ext uri="{FF2B5EF4-FFF2-40B4-BE49-F238E27FC236}">
                <a16:creationId xmlns:a16="http://schemas.microsoft.com/office/drawing/2014/main" id="{01D0A19A-4E17-DEBE-268E-EC3EB4F951DF}"/>
              </a:ext>
            </a:extLst>
          </p:cNvPr>
          <p:cNvSpPr>
            <a:spLocks noChangeArrowheads="1"/>
          </p:cNvSpPr>
          <p:nvPr/>
        </p:nvSpPr>
        <p:spPr bwMode="auto">
          <a:xfrm>
            <a:off x="7353585" y="2249693"/>
            <a:ext cx="1544689" cy="931876"/>
          </a:xfrm>
          <a:prstGeom prst="roundRect">
            <a:avLst>
              <a:gd name="adj" fmla="val 11921"/>
            </a:avLst>
          </a:prstGeom>
          <a:solidFill>
            <a:srgbClr val="001D74"/>
          </a:solidFill>
          <a:ln>
            <a:noFill/>
          </a:ln>
        </p:spPr>
        <p:txBody>
          <a:bodyPr spcFirstLastPara="1" wrap="square" lIns="91425" tIns="45700" rIns="91425" bIns="45700" anchor="ctr" anchorCtr="0">
            <a:noAutofit/>
          </a:bodyPr>
          <a:lstStyle/>
          <a:p>
            <a:pPr algn="ctr">
              <a:buSzPts val="1400"/>
            </a:pPr>
            <a:endParaRPr lang="zh-CN" altLang="zh-CN" dirty="0">
              <a:solidFill>
                <a:schemeClr val="dk1"/>
              </a:solidFill>
              <a:sym typeface="+mn-lt"/>
            </a:endParaRPr>
          </a:p>
        </p:txBody>
      </p:sp>
      <p:sp>
        <p:nvSpPr>
          <p:cNvPr id="30" name="标题3">
            <a:extLst>
              <a:ext uri="{FF2B5EF4-FFF2-40B4-BE49-F238E27FC236}">
                <a16:creationId xmlns:a16="http://schemas.microsoft.com/office/drawing/2014/main" id="{C798467E-4F45-8C02-1316-53BB53954140}"/>
              </a:ext>
            </a:extLst>
          </p:cNvPr>
          <p:cNvSpPr>
            <a:spLocks noChangeArrowheads="1"/>
          </p:cNvSpPr>
          <p:nvPr/>
        </p:nvSpPr>
        <p:spPr bwMode="auto">
          <a:xfrm>
            <a:off x="7355219" y="4003396"/>
            <a:ext cx="1544689" cy="797173"/>
          </a:xfrm>
          <a:prstGeom prst="roundRect">
            <a:avLst>
              <a:gd name="adj" fmla="val 11921"/>
            </a:avLst>
          </a:prstGeom>
          <a:solidFill>
            <a:srgbClr val="001D74"/>
          </a:solidFill>
          <a:ln>
            <a:noFill/>
          </a:ln>
        </p:spPr>
        <p:txBody>
          <a:bodyPr spcFirstLastPara="1" wrap="square" lIns="91425" tIns="45700" rIns="91425" bIns="45700" anchor="ctr" anchorCtr="0">
            <a:noAutofit/>
          </a:bodyPr>
          <a:lstStyle/>
          <a:p>
            <a:pPr algn="ctr">
              <a:buSzPts val="1400"/>
            </a:pPr>
            <a:endParaRPr lang="zh-CN" altLang="zh-CN" dirty="0">
              <a:solidFill>
                <a:schemeClr val="dk1"/>
              </a:solidFill>
              <a:sym typeface="+mn-lt"/>
            </a:endParaRPr>
          </a:p>
        </p:txBody>
      </p:sp>
      <p:sp>
        <p:nvSpPr>
          <p:cNvPr id="32" name="标题3">
            <a:extLst>
              <a:ext uri="{FF2B5EF4-FFF2-40B4-BE49-F238E27FC236}">
                <a16:creationId xmlns:a16="http://schemas.microsoft.com/office/drawing/2014/main" id="{01908396-BC3B-1405-D1EC-CED2CAEA3047}"/>
              </a:ext>
            </a:extLst>
          </p:cNvPr>
          <p:cNvSpPr>
            <a:spLocks noChangeArrowheads="1"/>
          </p:cNvSpPr>
          <p:nvPr/>
        </p:nvSpPr>
        <p:spPr bwMode="auto">
          <a:xfrm>
            <a:off x="4388805" y="3914026"/>
            <a:ext cx="1557340" cy="835430"/>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33" name="标题3">
            <a:extLst>
              <a:ext uri="{FF2B5EF4-FFF2-40B4-BE49-F238E27FC236}">
                <a16:creationId xmlns:a16="http://schemas.microsoft.com/office/drawing/2014/main" id="{6B47858E-5D68-339C-E399-F7DE63A7E07F}"/>
              </a:ext>
            </a:extLst>
          </p:cNvPr>
          <p:cNvSpPr>
            <a:spLocks noChangeArrowheads="1"/>
          </p:cNvSpPr>
          <p:nvPr/>
        </p:nvSpPr>
        <p:spPr bwMode="auto">
          <a:xfrm>
            <a:off x="4398212" y="2315291"/>
            <a:ext cx="1543518" cy="792310"/>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29" name="标题3">
            <a:extLst>
              <a:ext uri="{FF2B5EF4-FFF2-40B4-BE49-F238E27FC236}">
                <a16:creationId xmlns:a16="http://schemas.microsoft.com/office/drawing/2014/main" id="{81C9B63D-3434-AB87-B82F-25DDB2E34127}"/>
              </a:ext>
            </a:extLst>
          </p:cNvPr>
          <p:cNvSpPr>
            <a:spLocks noChangeArrowheads="1"/>
          </p:cNvSpPr>
          <p:nvPr/>
        </p:nvSpPr>
        <p:spPr bwMode="auto">
          <a:xfrm>
            <a:off x="232787" y="3205405"/>
            <a:ext cx="2077287" cy="796317"/>
          </a:xfrm>
          <a:prstGeom prst="roundRect">
            <a:avLst>
              <a:gd name="adj" fmla="val 11921"/>
            </a:avLst>
          </a:prstGeom>
          <a:solidFill>
            <a:srgbClr val="001D74"/>
          </a:solidFill>
          <a:ln>
            <a:noFill/>
          </a:ln>
        </p:spPr>
        <p:txBody>
          <a:bodyPr spcFirstLastPara="1" wrap="square" lIns="91425" tIns="45700" rIns="91425" bIns="45700" anchor="ctr" anchorCtr="0">
            <a:noAutofit/>
          </a:bodyPr>
          <a:lstStyle/>
          <a:p>
            <a:pPr algn="ctr">
              <a:buSzPts val="1400"/>
            </a:pPr>
            <a:endParaRPr lang="zh-CN" altLang="zh-CN" dirty="0">
              <a:solidFill>
                <a:schemeClr val="dk1"/>
              </a:solidFill>
              <a:sym typeface="+mn-lt"/>
            </a:endParaRPr>
          </a:p>
        </p:txBody>
      </p:sp>
      <p:cxnSp>
        <p:nvCxnSpPr>
          <p:cNvPr id="384" name="Google Shape;384;g2b0973dc28f_10_0"/>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385" name="Google Shape;385;g2b0973dc28f_10_0"/>
          <p:cNvSpPr txBox="1"/>
          <p:nvPr/>
        </p:nvSpPr>
        <p:spPr>
          <a:xfrm>
            <a:off x="227516" y="6555001"/>
            <a:ext cx="586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386" name="Google Shape;386;g2b0973dc28f_10_0"/>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sp>
        <p:nvSpPr>
          <p:cNvPr id="387" name="Google Shape;387;g2b0973dc28f_10_0"/>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200"/>
                </a:solidFill>
                <a:latin typeface="Arial"/>
                <a:ea typeface="Arial"/>
                <a:cs typeface="Arial"/>
                <a:sym typeface="Arial"/>
              </a:rPr>
              <a:t>Data </a:t>
            </a:r>
            <a:r>
              <a:rPr lang="en-US" sz="3600" b="1" dirty="0">
                <a:solidFill>
                  <a:srgbClr val="FFF200"/>
                </a:solidFill>
              </a:rPr>
              <a:t>Modeling</a:t>
            </a:r>
            <a:r>
              <a:rPr lang="en-US" sz="3600" b="1" i="0" u="none" strike="noStrike" cap="none" dirty="0">
                <a:solidFill>
                  <a:srgbClr val="FFF200"/>
                </a:solidFill>
                <a:latin typeface="Arial"/>
                <a:ea typeface="Arial"/>
                <a:cs typeface="Arial"/>
                <a:sym typeface="Arial"/>
              </a:rPr>
              <a:t>: </a:t>
            </a:r>
            <a:r>
              <a:rPr lang="en-US" sz="3600" b="1" dirty="0">
                <a:solidFill>
                  <a:srgbClr val="FFF200"/>
                </a:solidFill>
              </a:rPr>
              <a:t>Tokenization</a:t>
            </a:r>
            <a:endParaRPr sz="3600" b="0" i="0" u="none" strike="noStrike" cap="none" dirty="0">
              <a:solidFill>
                <a:schemeClr val="dk1"/>
              </a:solidFill>
              <a:latin typeface="Arial"/>
              <a:ea typeface="Arial"/>
              <a:cs typeface="Arial"/>
              <a:sym typeface="Arial"/>
            </a:endParaRPr>
          </a:p>
        </p:txBody>
      </p:sp>
      <p:pic>
        <p:nvPicPr>
          <p:cNvPr id="388" name="Google Shape;388;g2b0973dc28f_10_0"/>
          <p:cNvPicPr preferRelativeResize="0"/>
          <p:nvPr/>
        </p:nvPicPr>
        <p:blipFill rotWithShape="1">
          <a:blip r:embed="rId3">
            <a:alphaModFix/>
          </a:blip>
          <a:srcRect/>
          <a:stretch/>
        </p:blipFill>
        <p:spPr>
          <a:xfrm>
            <a:off x="301313" y="6106150"/>
            <a:ext cx="717847" cy="425391"/>
          </a:xfrm>
          <a:prstGeom prst="rect">
            <a:avLst/>
          </a:prstGeom>
          <a:noFill/>
          <a:ln>
            <a:noFill/>
          </a:ln>
        </p:spPr>
      </p:pic>
      <p:sp>
        <p:nvSpPr>
          <p:cNvPr id="390" name="Google Shape;390;g2b0973dc28f_10_0"/>
          <p:cNvSpPr txBox="1"/>
          <p:nvPr/>
        </p:nvSpPr>
        <p:spPr>
          <a:xfrm>
            <a:off x="168974" y="3226716"/>
            <a:ext cx="21411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Data Preprocessing</a:t>
            </a:r>
            <a:endParaRPr sz="1300" b="1" i="0" u="none" strike="noStrike" cap="none" dirty="0">
              <a:solidFill>
                <a:schemeClr val="lt1"/>
              </a:solidFill>
            </a:endParaRPr>
          </a:p>
        </p:txBody>
      </p:sp>
      <p:cxnSp>
        <p:nvCxnSpPr>
          <p:cNvPr id="391" name="Google Shape;391;g2b0973dc28f_10_0"/>
          <p:cNvCxnSpPr/>
          <p:nvPr/>
        </p:nvCxnSpPr>
        <p:spPr>
          <a:xfrm>
            <a:off x="2366357" y="3605150"/>
            <a:ext cx="1188000" cy="6600"/>
          </a:xfrm>
          <a:prstGeom prst="straightConnector1">
            <a:avLst/>
          </a:prstGeom>
          <a:noFill/>
          <a:ln w="9525" cap="flat" cmpd="sng">
            <a:solidFill>
              <a:srgbClr val="FFFFFF"/>
            </a:solidFill>
            <a:prstDash val="solid"/>
            <a:miter lim="800000"/>
            <a:headEnd type="none" w="sm" len="sm"/>
            <a:tailEnd type="triangle" w="med" len="med"/>
          </a:ln>
        </p:spPr>
      </p:cxnSp>
      <p:sp>
        <p:nvSpPr>
          <p:cNvPr id="392" name="Google Shape;392;g2b0973dc28f_10_0"/>
          <p:cNvSpPr txBox="1"/>
          <p:nvPr/>
        </p:nvSpPr>
        <p:spPr>
          <a:xfrm>
            <a:off x="2316556" y="3258206"/>
            <a:ext cx="1343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a:solidFill>
                  <a:schemeClr val="lt1"/>
                </a:solidFill>
              </a:rPr>
              <a:t>Modeling</a:t>
            </a:r>
            <a:endParaRPr sz="1800" b="1" dirty="0">
              <a:solidFill>
                <a:schemeClr val="lt1"/>
              </a:solidFill>
            </a:endParaRPr>
          </a:p>
        </p:txBody>
      </p:sp>
      <p:cxnSp>
        <p:nvCxnSpPr>
          <p:cNvPr id="393" name="Google Shape;393;g2b0973dc28f_10_0"/>
          <p:cNvCxnSpPr/>
          <p:nvPr/>
        </p:nvCxnSpPr>
        <p:spPr>
          <a:xfrm rot="10800000" flipH="1">
            <a:off x="3554381" y="2760508"/>
            <a:ext cx="751800" cy="793200"/>
          </a:xfrm>
          <a:prstGeom prst="straightConnector1">
            <a:avLst/>
          </a:prstGeom>
          <a:noFill/>
          <a:ln w="9525" cap="flat" cmpd="sng">
            <a:solidFill>
              <a:srgbClr val="FFFFFF"/>
            </a:solidFill>
            <a:prstDash val="solid"/>
            <a:miter lim="800000"/>
            <a:headEnd type="none" w="sm" len="sm"/>
            <a:tailEnd type="triangle" w="med" len="med"/>
          </a:ln>
        </p:spPr>
      </p:cxnSp>
      <p:cxnSp>
        <p:nvCxnSpPr>
          <p:cNvPr id="394" name="Google Shape;394;g2b0973dc28f_10_0"/>
          <p:cNvCxnSpPr/>
          <p:nvPr/>
        </p:nvCxnSpPr>
        <p:spPr>
          <a:xfrm>
            <a:off x="3560815" y="3671392"/>
            <a:ext cx="738900" cy="661200"/>
          </a:xfrm>
          <a:prstGeom prst="straightConnector1">
            <a:avLst/>
          </a:prstGeom>
          <a:noFill/>
          <a:ln w="9525" cap="flat" cmpd="sng">
            <a:solidFill>
              <a:srgbClr val="FFFFFF"/>
            </a:solidFill>
            <a:prstDash val="solid"/>
            <a:miter lim="800000"/>
            <a:headEnd type="none" w="sm" len="sm"/>
            <a:tailEnd type="triangle" w="med" len="med"/>
          </a:ln>
        </p:spPr>
      </p:cxnSp>
      <p:sp>
        <p:nvSpPr>
          <p:cNvPr id="396" name="Google Shape;396;g2b0973dc28f_10_0"/>
          <p:cNvSpPr txBox="1"/>
          <p:nvPr/>
        </p:nvSpPr>
        <p:spPr>
          <a:xfrm>
            <a:off x="4712597" y="2532260"/>
            <a:ext cx="13434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LSTM</a:t>
            </a:r>
            <a:endParaRPr sz="1300" b="1" i="0" u="none" strike="noStrike" cap="none" dirty="0">
              <a:solidFill>
                <a:schemeClr val="lt1"/>
              </a:solidFill>
            </a:endParaRPr>
          </a:p>
        </p:txBody>
      </p:sp>
      <p:sp>
        <p:nvSpPr>
          <p:cNvPr id="398" name="Google Shape;398;g2b0973dc28f_10_0"/>
          <p:cNvSpPr txBox="1"/>
          <p:nvPr/>
        </p:nvSpPr>
        <p:spPr>
          <a:xfrm>
            <a:off x="4754873" y="4151231"/>
            <a:ext cx="13434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BERT</a:t>
            </a:r>
            <a:endParaRPr sz="1300" b="1" i="0" u="none" strike="noStrike" cap="none" dirty="0">
              <a:solidFill>
                <a:schemeClr val="lt1"/>
              </a:solidFill>
            </a:endParaRPr>
          </a:p>
        </p:txBody>
      </p:sp>
      <p:sp>
        <p:nvSpPr>
          <p:cNvPr id="401" name="Google Shape;401;g2b0973dc28f_10_0"/>
          <p:cNvSpPr txBox="1"/>
          <p:nvPr/>
        </p:nvSpPr>
        <p:spPr>
          <a:xfrm>
            <a:off x="10374455" y="2449558"/>
            <a:ext cx="16359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Model Evaluation</a:t>
            </a:r>
            <a:endParaRPr sz="1300" b="1" i="0" u="none" strike="noStrike" cap="none" dirty="0">
              <a:solidFill>
                <a:schemeClr val="lt1"/>
              </a:solidFill>
            </a:endParaRPr>
          </a:p>
        </p:txBody>
      </p:sp>
      <p:cxnSp>
        <p:nvCxnSpPr>
          <p:cNvPr id="402" name="Google Shape;402;g2b0973dc28f_10_0"/>
          <p:cNvCxnSpPr/>
          <p:nvPr/>
        </p:nvCxnSpPr>
        <p:spPr>
          <a:xfrm>
            <a:off x="8994575" y="2758169"/>
            <a:ext cx="1338300" cy="5700"/>
          </a:xfrm>
          <a:prstGeom prst="straightConnector1">
            <a:avLst/>
          </a:prstGeom>
          <a:noFill/>
          <a:ln w="9525" cap="flat" cmpd="sng">
            <a:solidFill>
              <a:srgbClr val="FFFFFF"/>
            </a:solidFill>
            <a:prstDash val="solid"/>
            <a:miter lim="800000"/>
            <a:headEnd type="none" w="sm" len="sm"/>
            <a:tailEnd type="triangle" w="med" len="med"/>
          </a:ln>
        </p:spPr>
      </p:cxnSp>
      <p:cxnSp>
        <p:nvCxnSpPr>
          <p:cNvPr id="403" name="Google Shape;403;g2b0973dc28f_10_0"/>
          <p:cNvCxnSpPr/>
          <p:nvPr/>
        </p:nvCxnSpPr>
        <p:spPr>
          <a:xfrm>
            <a:off x="6056682" y="2744350"/>
            <a:ext cx="1188000" cy="6600"/>
          </a:xfrm>
          <a:prstGeom prst="straightConnector1">
            <a:avLst/>
          </a:prstGeom>
          <a:noFill/>
          <a:ln w="9525" cap="flat" cmpd="sng">
            <a:solidFill>
              <a:srgbClr val="FFFFFF"/>
            </a:solidFill>
            <a:prstDash val="solid"/>
            <a:miter lim="800000"/>
            <a:headEnd type="none" w="sm" len="sm"/>
            <a:tailEnd type="triangle" w="med" len="med"/>
          </a:ln>
        </p:spPr>
      </p:cxnSp>
      <p:cxnSp>
        <p:nvCxnSpPr>
          <p:cNvPr id="404" name="Google Shape;404;g2b0973dc28f_10_0"/>
          <p:cNvCxnSpPr/>
          <p:nvPr/>
        </p:nvCxnSpPr>
        <p:spPr>
          <a:xfrm>
            <a:off x="6056682" y="4363325"/>
            <a:ext cx="1188000" cy="6600"/>
          </a:xfrm>
          <a:prstGeom prst="straightConnector1">
            <a:avLst/>
          </a:prstGeom>
          <a:noFill/>
          <a:ln w="9525" cap="flat" cmpd="sng">
            <a:solidFill>
              <a:srgbClr val="FFFFFF"/>
            </a:solidFill>
            <a:prstDash val="solid"/>
            <a:miter lim="800000"/>
            <a:headEnd type="none" w="sm" len="sm"/>
            <a:tailEnd type="triangle" w="med" len="med"/>
          </a:ln>
        </p:spPr>
      </p:cxnSp>
      <p:sp>
        <p:nvSpPr>
          <p:cNvPr id="406" name="Google Shape;406;g2b0973dc28f_10_0"/>
          <p:cNvSpPr txBox="1"/>
          <p:nvPr/>
        </p:nvSpPr>
        <p:spPr>
          <a:xfrm>
            <a:off x="7448223" y="2262848"/>
            <a:ext cx="13428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900" b="1">
                <a:solidFill>
                  <a:schemeClr val="lt1"/>
                </a:solidFill>
              </a:rPr>
              <a:t>Assign Class Weights</a:t>
            </a:r>
            <a:endParaRPr sz="1300" b="1" i="0" u="none" strike="noStrike" cap="none">
              <a:solidFill>
                <a:schemeClr val="lt1"/>
              </a:solidFill>
            </a:endParaRPr>
          </a:p>
        </p:txBody>
      </p:sp>
      <p:sp>
        <p:nvSpPr>
          <p:cNvPr id="408" name="Google Shape;408;g2b0973dc28f_10_0"/>
          <p:cNvSpPr txBox="1"/>
          <p:nvPr/>
        </p:nvSpPr>
        <p:spPr>
          <a:xfrm>
            <a:off x="7339027" y="4194875"/>
            <a:ext cx="1561200" cy="38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a:solidFill>
                  <a:schemeClr val="lt1"/>
                </a:solidFill>
              </a:rPr>
              <a:t>Resampling</a:t>
            </a:r>
            <a:endParaRPr sz="1300" b="1" i="0" u="none" strike="noStrike" cap="none">
              <a:solidFill>
                <a:schemeClr val="lt1"/>
              </a:solidFill>
            </a:endParaRPr>
          </a:p>
        </p:txBody>
      </p:sp>
      <p:sp>
        <p:nvSpPr>
          <p:cNvPr id="411" name="Google Shape;411;g2b0973dc28f_10_0"/>
          <p:cNvSpPr txBox="1"/>
          <p:nvPr/>
        </p:nvSpPr>
        <p:spPr>
          <a:xfrm>
            <a:off x="10336474" y="4054900"/>
            <a:ext cx="16359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Model Evaluation</a:t>
            </a:r>
            <a:endParaRPr sz="1300" b="1" i="0" u="none" strike="noStrike" cap="none" dirty="0">
              <a:solidFill>
                <a:schemeClr val="lt1"/>
              </a:solidFill>
            </a:endParaRPr>
          </a:p>
        </p:txBody>
      </p:sp>
      <p:cxnSp>
        <p:nvCxnSpPr>
          <p:cNvPr id="412" name="Google Shape;412;g2b0973dc28f_10_0"/>
          <p:cNvCxnSpPr/>
          <p:nvPr/>
        </p:nvCxnSpPr>
        <p:spPr>
          <a:xfrm>
            <a:off x="8994575" y="4313219"/>
            <a:ext cx="1338300" cy="5700"/>
          </a:xfrm>
          <a:prstGeom prst="straightConnector1">
            <a:avLst/>
          </a:prstGeom>
          <a:noFill/>
          <a:ln w="9525" cap="flat" cmpd="sng">
            <a:solidFill>
              <a:srgbClr val="FFFFFF"/>
            </a:solidFill>
            <a:prstDash val="solid"/>
            <a:miter lim="800000"/>
            <a:headEnd type="none" w="sm" len="sm"/>
            <a:tailEnd type="triangle" w="med" len="med"/>
          </a:ln>
        </p:spPr>
      </p:cxnSp>
      <p:sp>
        <p:nvSpPr>
          <p:cNvPr id="413" name="Google Shape;413;g2b0973dc28f_10_0"/>
          <p:cNvSpPr txBox="1"/>
          <p:nvPr/>
        </p:nvSpPr>
        <p:spPr>
          <a:xfrm>
            <a:off x="5893765" y="2833850"/>
            <a:ext cx="1513200" cy="1554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Handling </a:t>
            </a:r>
            <a:endParaRPr sz="1900" b="1" dirty="0">
              <a:solidFill>
                <a:schemeClr val="lt1"/>
              </a:solidFill>
            </a:endParaRPr>
          </a:p>
          <a:p>
            <a:pPr marL="0" marR="0" lvl="0" indent="0" algn="ctr" rtl="0">
              <a:lnSpc>
                <a:spcPct val="100000"/>
              </a:lnSpc>
              <a:spcBef>
                <a:spcPts val="0"/>
              </a:spcBef>
              <a:spcAft>
                <a:spcPts val="0"/>
              </a:spcAft>
              <a:buClr>
                <a:srgbClr val="000000"/>
              </a:buClr>
              <a:buSzPts val="1800"/>
              <a:buFont typeface="Arial"/>
              <a:buNone/>
            </a:pPr>
            <a:endParaRPr sz="1900" b="1" dirty="0">
              <a:solidFill>
                <a:schemeClr val="lt1"/>
              </a:solidFill>
            </a:endParaRPr>
          </a:p>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Imbalanced</a:t>
            </a:r>
            <a:endParaRPr sz="1900" b="1" dirty="0">
              <a:solidFill>
                <a:schemeClr val="lt1"/>
              </a:solidFill>
            </a:endParaRPr>
          </a:p>
          <a:p>
            <a:pPr marL="0" marR="0" lvl="0" indent="0" algn="ctr" rtl="0">
              <a:lnSpc>
                <a:spcPct val="100000"/>
              </a:lnSpc>
              <a:spcBef>
                <a:spcPts val="0"/>
              </a:spcBef>
              <a:spcAft>
                <a:spcPts val="0"/>
              </a:spcAft>
              <a:buClr>
                <a:srgbClr val="000000"/>
              </a:buClr>
              <a:buSzPts val="1800"/>
              <a:buFont typeface="Arial"/>
              <a:buNone/>
            </a:pPr>
            <a:endParaRPr sz="1900" b="1" dirty="0">
              <a:solidFill>
                <a:schemeClr val="lt1"/>
              </a:solidFill>
            </a:endParaRPr>
          </a:p>
          <a:p>
            <a:pPr marL="0" marR="0" lvl="0" indent="0" algn="ctr" rtl="0">
              <a:lnSpc>
                <a:spcPct val="100000"/>
              </a:lnSpc>
              <a:spcBef>
                <a:spcPts val="0"/>
              </a:spcBef>
              <a:spcAft>
                <a:spcPts val="0"/>
              </a:spcAft>
              <a:buClr>
                <a:srgbClr val="000000"/>
              </a:buClr>
              <a:buSzPts val="1800"/>
              <a:buFont typeface="Arial"/>
              <a:buNone/>
            </a:pPr>
            <a:r>
              <a:rPr lang="en-US" sz="1900" b="1" dirty="0">
                <a:solidFill>
                  <a:schemeClr val="lt1"/>
                </a:solidFill>
              </a:rPr>
              <a:t> Data</a:t>
            </a:r>
            <a:endParaRPr sz="1900" b="1" dirty="0">
              <a:solidFill>
                <a:schemeClr val="lt1"/>
              </a:solidFill>
            </a:endParaRPr>
          </a:p>
        </p:txBody>
      </p:sp>
      <p:sp>
        <p:nvSpPr>
          <p:cNvPr id="17" name="Google Shape;340;g2b0973dc28f_0_453">
            <a:extLst>
              <a:ext uri="{FF2B5EF4-FFF2-40B4-BE49-F238E27FC236}">
                <a16:creationId xmlns:a16="http://schemas.microsoft.com/office/drawing/2014/main" id="{56ED9D78-966D-0EC3-4A6D-5A38D0938AB1}"/>
              </a:ext>
            </a:extLst>
          </p:cNvPr>
          <p:cNvSpPr/>
          <p:nvPr/>
        </p:nvSpPr>
        <p:spPr>
          <a:xfrm rot="5400000">
            <a:off x="2839912" y="2998183"/>
            <a:ext cx="146958" cy="1199463"/>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340;g2b0973dc28f_0_453">
            <a:extLst>
              <a:ext uri="{FF2B5EF4-FFF2-40B4-BE49-F238E27FC236}">
                <a16:creationId xmlns:a16="http://schemas.microsoft.com/office/drawing/2014/main" id="{82857FE3-5BC8-391F-BCD3-7A6DAD8C8EEB}"/>
              </a:ext>
            </a:extLst>
          </p:cNvPr>
          <p:cNvSpPr/>
          <p:nvPr/>
        </p:nvSpPr>
        <p:spPr>
          <a:xfrm rot="2554056">
            <a:off x="3817070" y="2686042"/>
            <a:ext cx="151680" cy="1014566"/>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 name="Google Shape;340;g2b0973dc28f_0_453">
            <a:extLst>
              <a:ext uri="{FF2B5EF4-FFF2-40B4-BE49-F238E27FC236}">
                <a16:creationId xmlns:a16="http://schemas.microsoft.com/office/drawing/2014/main" id="{0FB7DB05-CA11-4B0A-C244-91D068A0899F}"/>
              </a:ext>
            </a:extLst>
          </p:cNvPr>
          <p:cNvSpPr/>
          <p:nvPr/>
        </p:nvSpPr>
        <p:spPr>
          <a:xfrm rot="8171972">
            <a:off x="3749576" y="3541472"/>
            <a:ext cx="215347" cy="973346"/>
          </a:xfrm>
          <a:prstGeom prst="triangle">
            <a:avLst>
              <a:gd name="adj" fmla="val 0"/>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340;g2b0973dc28f_0_453">
            <a:extLst>
              <a:ext uri="{FF2B5EF4-FFF2-40B4-BE49-F238E27FC236}">
                <a16:creationId xmlns:a16="http://schemas.microsoft.com/office/drawing/2014/main" id="{71F46298-207A-1D63-F181-C98CA40F9F2F}"/>
              </a:ext>
            </a:extLst>
          </p:cNvPr>
          <p:cNvSpPr/>
          <p:nvPr/>
        </p:nvSpPr>
        <p:spPr>
          <a:xfrm rot="5400000">
            <a:off x="6576886" y="2141748"/>
            <a:ext cx="146958" cy="1199463"/>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340;g2b0973dc28f_0_453">
            <a:extLst>
              <a:ext uri="{FF2B5EF4-FFF2-40B4-BE49-F238E27FC236}">
                <a16:creationId xmlns:a16="http://schemas.microsoft.com/office/drawing/2014/main" id="{5B925F1C-91CD-8072-E58B-2F6034AEE78F}"/>
              </a:ext>
            </a:extLst>
          </p:cNvPr>
          <p:cNvSpPr/>
          <p:nvPr/>
        </p:nvSpPr>
        <p:spPr>
          <a:xfrm rot="5400000">
            <a:off x="6541676" y="3770194"/>
            <a:ext cx="146958" cy="1199463"/>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340;g2b0973dc28f_0_453">
            <a:extLst>
              <a:ext uri="{FF2B5EF4-FFF2-40B4-BE49-F238E27FC236}">
                <a16:creationId xmlns:a16="http://schemas.microsoft.com/office/drawing/2014/main" id="{EB4B22D6-579C-9B81-B02E-195A77EF7FEF}"/>
              </a:ext>
            </a:extLst>
          </p:cNvPr>
          <p:cNvSpPr/>
          <p:nvPr/>
        </p:nvSpPr>
        <p:spPr>
          <a:xfrm rot="5400000">
            <a:off x="9550519" y="2128738"/>
            <a:ext cx="138385" cy="1271843"/>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9" name="Google Shape;399;g2b0973dc28f_10_0"/>
          <p:cNvSpPr txBox="1"/>
          <p:nvPr/>
        </p:nvSpPr>
        <p:spPr>
          <a:xfrm>
            <a:off x="8994565" y="2437775"/>
            <a:ext cx="15132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F1-Score</a:t>
            </a:r>
            <a:endParaRPr sz="1900" b="1" dirty="0">
              <a:solidFill>
                <a:schemeClr val="lt1"/>
              </a:solidFill>
            </a:endParaRPr>
          </a:p>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Run time</a:t>
            </a:r>
            <a:endParaRPr sz="1900" b="1" dirty="0">
              <a:solidFill>
                <a:schemeClr val="lt1"/>
              </a:solidFill>
            </a:endParaRPr>
          </a:p>
        </p:txBody>
      </p:sp>
      <p:sp>
        <p:nvSpPr>
          <p:cNvPr id="28" name="Google Shape;340;g2b0973dc28f_0_453">
            <a:extLst>
              <a:ext uri="{FF2B5EF4-FFF2-40B4-BE49-F238E27FC236}">
                <a16:creationId xmlns:a16="http://schemas.microsoft.com/office/drawing/2014/main" id="{6FF0C06B-ABA3-5C39-96DA-6B572B49A6A8}"/>
              </a:ext>
            </a:extLst>
          </p:cNvPr>
          <p:cNvSpPr/>
          <p:nvPr/>
        </p:nvSpPr>
        <p:spPr>
          <a:xfrm rot="5400000">
            <a:off x="9549163" y="3683617"/>
            <a:ext cx="137829" cy="1271842"/>
          </a:xfrm>
          <a:prstGeom prst="triangle">
            <a:avLst>
              <a:gd name="adj" fmla="val 58542"/>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9" name="Google Shape;409;g2b0973dc28f_10_0"/>
          <p:cNvSpPr txBox="1"/>
          <p:nvPr/>
        </p:nvSpPr>
        <p:spPr>
          <a:xfrm>
            <a:off x="8994565" y="3992825"/>
            <a:ext cx="15132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F1-Score</a:t>
            </a:r>
            <a:endParaRPr sz="1900" b="1" dirty="0">
              <a:solidFill>
                <a:schemeClr val="lt1"/>
              </a:solidFill>
            </a:endParaRPr>
          </a:p>
          <a:p>
            <a:pPr marL="0" marR="0" lvl="0" indent="0" algn="l" rtl="0">
              <a:lnSpc>
                <a:spcPct val="100000"/>
              </a:lnSpc>
              <a:spcBef>
                <a:spcPts val="0"/>
              </a:spcBef>
              <a:spcAft>
                <a:spcPts val="0"/>
              </a:spcAft>
              <a:buClr>
                <a:srgbClr val="000000"/>
              </a:buClr>
              <a:buSzPts val="1800"/>
              <a:buFont typeface="Arial"/>
              <a:buNone/>
            </a:pPr>
            <a:r>
              <a:rPr lang="en-US" sz="1900" b="1" dirty="0">
                <a:solidFill>
                  <a:schemeClr val="lt1"/>
                </a:solidFill>
              </a:rPr>
              <a:t>Run time</a:t>
            </a:r>
            <a:endParaRPr sz="1900" b="1" dirty="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5" name="圆角矩形 24">
            <a:extLst>
              <a:ext uri="{FF2B5EF4-FFF2-40B4-BE49-F238E27FC236}">
                <a16:creationId xmlns:a16="http://schemas.microsoft.com/office/drawing/2014/main" id="{6F031E89-B575-5815-40B5-A0C9439B072B}"/>
              </a:ext>
            </a:extLst>
          </p:cNvPr>
          <p:cNvSpPr/>
          <p:nvPr/>
        </p:nvSpPr>
        <p:spPr>
          <a:xfrm>
            <a:off x="8193265" y="4027575"/>
            <a:ext cx="2297394" cy="402423"/>
          </a:xfrm>
          <a:prstGeom prst="roundRect">
            <a:avLst/>
          </a:prstGeom>
          <a:solidFill>
            <a:srgbClr val="FFF3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8" name="Google Shape;458;g2b0b4840e90_1_0"/>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59" name="Google Shape;459;g2b0b4840e90_1_0"/>
          <p:cNvSpPr txBox="1"/>
          <p:nvPr/>
        </p:nvSpPr>
        <p:spPr>
          <a:xfrm>
            <a:off x="227525" y="6555000"/>
            <a:ext cx="573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 name="Google Shape;451;p28">
            <a:extLst>
              <a:ext uri="{FF2B5EF4-FFF2-40B4-BE49-F238E27FC236}">
                <a16:creationId xmlns:a16="http://schemas.microsoft.com/office/drawing/2014/main" id="{554AADE3-3CD7-01A0-F983-DADEAE4650A8}"/>
              </a:ext>
            </a:extLst>
          </p:cNvPr>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3" name="Google Shape;452;p28">
            <a:extLst>
              <a:ext uri="{FF2B5EF4-FFF2-40B4-BE49-F238E27FC236}">
                <a16:creationId xmlns:a16="http://schemas.microsoft.com/office/drawing/2014/main" id="{379C4478-8E39-7857-A155-18BD34E056A7}"/>
              </a:ext>
            </a:extLst>
          </p:cNvPr>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FFF300"/>
                </a:solidFill>
                <a:latin typeface="Arial"/>
                <a:ea typeface="Arial"/>
                <a:cs typeface="Arial"/>
                <a:sym typeface="Arial"/>
              </a:rPr>
              <a:t>Modeling: Imbalanced Data</a:t>
            </a:r>
            <a:endParaRPr sz="3600" b="1" i="0" u="none" strike="noStrike" cap="none" dirty="0">
              <a:solidFill>
                <a:srgbClr val="FFF300"/>
              </a:solidFill>
              <a:latin typeface="Arial"/>
              <a:ea typeface="Arial"/>
              <a:cs typeface="Arial"/>
              <a:sym typeface="Arial"/>
            </a:endParaRPr>
          </a:p>
        </p:txBody>
      </p:sp>
      <p:sp>
        <p:nvSpPr>
          <p:cNvPr id="8" name="椭圆 7">
            <a:extLst>
              <a:ext uri="{FF2B5EF4-FFF2-40B4-BE49-F238E27FC236}">
                <a16:creationId xmlns:a16="http://schemas.microsoft.com/office/drawing/2014/main" id="{0651719B-889A-052C-3FFE-B810F3DD9B9B}"/>
              </a:ext>
            </a:extLst>
          </p:cNvPr>
          <p:cNvSpPr/>
          <p:nvPr/>
        </p:nvSpPr>
        <p:spPr>
          <a:xfrm>
            <a:off x="451291" y="993522"/>
            <a:ext cx="900000" cy="900000"/>
          </a:xfrm>
          <a:prstGeom prst="ellipse">
            <a:avLst/>
          </a:prstGeom>
          <a:solidFill>
            <a:srgbClr val="0046BD"/>
          </a:solidFill>
          <a:ln>
            <a:solidFill>
              <a:srgbClr val="0046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0730F5C0-105D-DBC3-50F1-5AB534847E1C}"/>
              </a:ext>
            </a:extLst>
          </p:cNvPr>
          <p:cNvSpPr txBox="1"/>
          <p:nvPr/>
        </p:nvSpPr>
        <p:spPr>
          <a:xfrm>
            <a:off x="1484730" y="1234363"/>
            <a:ext cx="3884439" cy="400110"/>
          </a:xfrm>
          <a:prstGeom prst="rect">
            <a:avLst/>
          </a:prstGeom>
          <a:noFill/>
        </p:spPr>
        <p:txBody>
          <a:bodyPr wrap="square" rtlCol="0">
            <a:spAutoFit/>
          </a:bodyPr>
          <a:lstStyle/>
          <a:p>
            <a:r>
              <a:rPr kumimoji="1" lang="en-US" altLang="zh-CN" sz="2000" b="1" dirty="0">
                <a:solidFill>
                  <a:schemeClr val="bg1"/>
                </a:solidFill>
              </a:rPr>
              <a:t>Assign Class Weights</a:t>
            </a:r>
            <a:endParaRPr kumimoji="1" lang="zh-CN" altLang="en-US" sz="2000" b="1" dirty="0">
              <a:solidFill>
                <a:schemeClr val="bg1"/>
              </a:solidFill>
            </a:endParaRPr>
          </a:p>
        </p:txBody>
      </p:sp>
      <p:sp>
        <p:nvSpPr>
          <p:cNvPr id="10" name="椭圆 9">
            <a:extLst>
              <a:ext uri="{FF2B5EF4-FFF2-40B4-BE49-F238E27FC236}">
                <a16:creationId xmlns:a16="http://schemas.microsoft.com/office/drawing/2014/main" id="{774EAD58-0D80-5587-BC55-AFAFE58E5F1E}"/>
              </a:ext>
            </a:extLst>
          </p:cNvPr>
          <p:cNvSpPr/>
          <p:nvPr/>
        </p:nvSpPr>
        <p:spPr>
          <a:xfrm>
            <a:off x="6235990" y="993522"/>
            <a:ext cx="900000" cy="900000"/>
          </a:xfrm>
          <a:prstGeom prst="ellipse">
            <a:avLst/>
          </a:prstGeom>
          <a:solidFill>
            <a:srgbClr val="0046BD"/>
          </a:solidFill>
          <a:ln>
            <a:solidFill>
              <a:srgbClr val="0046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26E70D5-1AF2-B8D6-6D62-5A09389FE0D2}"/>
              </a:ext>
            </a:extLst>
          </p:cNvPr>
          <p:cNvSpPr txBox="1"/>
          <p:nvPr/>
        </p:nvSpPr>
        <p:spPr>
          <a:xfrm>
            <a:off x="7269429" y="1222006"/>
            <a:ext cx="4471280" cy="400110"/>
          </a:xfrm>
          <a:prstGeom prst="rect">
            <a:avLst/>
          </a:prstGeom>
          <a:noFill/>
        </p:spPr>
        <p:txBody>
          <a:bodyPr wrap="square" rtlCol="0">
            <a:spAutoFit/>
          </a:bodyPr>
          <a:lstStyle/>
          <a:p>
            <a:r>
              <a:rPr kumimoji="1" lang="en-US" altLang="zh-CN" sz="2000" b="1" dirty="0">
                <a:solidFill>
                  <a:schemeClr val="bg1"/>
                </a:solidFill>
              </a:rPr>
              <a:t>Resampling Labels</a:t>
            </a:r>
            <a:endParaRPr kumimoji="1" lang="zh-CN" altLang="en-US" sz="2000" b="1" dirty="0">
              <a:solidFill>
                <a:schemeClr val="bg1"/>
              </a:solidFill>
            </a:endParaRPr>
          </a:p>
        </p:txBody>
      </p:sp>
      <p:sp>
        <p:nvSpPr>
          <p:cNvPr id="12" name="椭圆 11">
            <a:extLst>
              <a:ext uri="{FF2B5EF4-FFF2-40B4-BE49-F238E27FC236}">
                <a16:creationId xmlns:a16="http://schemas.microsoft.com/office/drawing/2014/main" id="{51FC422C-917C-8B8C-A6E8-5B1F15BD8E23}"/>
              </a:ext>
            </a:extLst>
          </p:cNvPr>
          <p:cNvSpPr/>
          <p:nvPr/>
        </p:nvSpPr>
        <p:spPr>
          <a:xfrm>
            <a:off x="6383789" y="1130016"/>
            <a:ext cx="612000" cy="612000"/>
          </a:xfrm>
          <a:prstGeom prst="ellipse">
            <a:avLst/>
          </a:prstGeom>
          <a:solidFill>
            <a:srgbClr val="FFF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F8F3C8B-6436-2A56-1B71-4F175D3E68A8}"/>
              </a:ext>
            </a:extLst>
          </p:cNvPr>
          <p:cNvSpPr txBox="1"/>
          <p:nvPr/>
        </p:nvSpPr>
        <p:spPr>
          <a:xfrm>
            <a:off x="6467325" y="1107211"/>
            <a:ext cx="358218" cy="646331"/>
          </a:xfrm>
          <a:prstGeom prst="rect">
            <a:avLst/>
          </a:prstGeom>
          <a:noFill/>
        </p:spPr>
        <p:txBody>
          <a:bodyPr wrap="square" rtlCol="0">
            <a:spAutoFit/>
          </a:bodyPr>
          <a:lstStyle/>
          <a:p>
            <a:r>
              <a:rPr kumimoji="1" lang="en-US" altLang="zh-CN" sz="3600" b="1" dirty="0">
                <a:solidFill>
                  <a:srgbClr val="0046BD"/>
                </a:solidFill>
              </a:rPr>
              <a:t>2</a:t>
            </a:r>
            <a:endParaRPr kumimoji="1" lang="zh-CN" altLang="en-US" sz="3600" b="1" dirty="0">
              <a:solidFill>
                <a:srgbClr val="0046BD"/>
              </a:solidFill>
            </a:endParaRPr>
          </a:p>
        </p:txBody>
      </p:sp>
      <p:graphicFrame>
        <p:nvGraphicFramePr>
          <p:cNvPr id="16" name="图表 15">
            <a:extLst>
              <a:ext uri="{FF2B5EF4-FFF2-40B4-BE49-F238E27FC236}">
                <a16:creationId xmlns:a16="http://schemas.microsoft.com/office/drawing/2014/main" id="{327FE86A-4D7A-A08C-2868-16B216056FE4}"/>
              </a:ext>
            </a:extLst>
          </p:cNvPr>
          <p:cNvGraphicFramePr>
            <a:graphicFrameLocks/>
          </p:cNvGraphicFramePr>
          <p:nvPr>
            <p:extLst>
              <p:ext uri="{D42A27DB-BD31-4B8C-83A1-F6EECF244321}">
                <p14:modId xmlns:p14="http://schemas.microsoft.com/office/powerpoint/2010/main" val="3659916100"/>
              </p:ext>
            </p:extLst>
          </p:nvPr>
        </p:nvGraphicFramePr>
        <p:xfrm>
          <a:off x="1007245" y="2036951"/>
          <a:ext cx="4570489" cy="259743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0A69245-DCDD-CF92-4D27-28865E8F734A}"/>
                  </a:ext>
                </a:extLst>
              </p:cNvPr>
              <p:cNvSpPr txBox="1"/>
              <p:nvPr/>
            </p:nvSpPr>
            <p:spPr>
              <a:xfrm>
                <a:off x="1273720" y="4692984"/>
                <a:ext cx="2184001" cy="771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ea typeface="Cambria Math" panose="02040503050406030204" pitchFamily="18" charset="0"/>
                            </a:rPr>
                            <m:t>𝜔</m:t>
                          </m:r>
                        </m:e>
                        <m:sub>
                          <m:r>
                            <a:rPr lang="en-US" altLang="zh-CN" sz="2000" b="0" i="1" smtClean="0">
                              <a:solidFill>
                                <a:schemeClr val="bg1"/>
                              </a:solidFill>
                              <a:effectLst/>
                              <a:latin typeface="Cambria Math" panose="02040503050406030204" pitchFamily="18" charset="0"/>
                            </a:rPr>
                            <m:t>𝑖</m:t>
                          </m:r>
                        </m:sub>
                      </m:sSub>
                      <m:r>
                        <a:rPr lang="en-US" altLang="zh-CN" sz="2000" b="0" i="1" smtClean="0">
                          <a:solidFill>
                            <a:schemeClr val="bg1"/>
                          </a:solidFill>
                          <a:effectLst/>
                          <a:latin typeface="Cambria Math" panose="02040503050406030204" pitchFamily="18" charset="0"/>
                        </a:rPr>
                        <m:t>=</m:t>
                      </m:r>
                      <m:f>
                        <m:fPr>
                          <m:ctrlPr>
                            <a:rPr lang="en-US" altLang="zh-CN" sz="2000" b="0" i="1" smtClean="0">
                              <a:solidFill>
                                <a:schemeClr val="bg1"/>
                              </a:solidFill>
                              <a:effectLst/>
                              <a:latin typeface="Cambria Math" panose="02040503050406030204" pitchFamily="18" charset="0"/>
                            </a:rPr>
                          </m:ctrlPr>
                        </m:fPr>
                        <m:num>
                          <m:sSubSup>
                            <m:sSubSupPr>
                              <m:ctrlPr>
                                <a:rPr lang="en-US" altLang="zh-CN" sz="2000" b="0" i="1" smtClean="0">
                                  <a:solidFill>
                                    <a:schemeClr val="bg1"/>
                                  </a:solidFill>
                                  <a:effectLst/>
                                  <a:latin typeface="Cambria Math" panose="02040503050406030204" pitchFamily="18" charset="0"/>
                                </a:rPr>
                              </m:ctrlPr>
                            </m:sSubSupPr>
                            <m:e>
                              <m:r>
                                <m:rPr>
                                  <m:sty m:val="p"/>
                                </m:rPr>
                                <a:rPr lang="el-GR" altLang="zh-CN" sz="2000" b="0" i="1" smtClean="0">
                                  <a:solidFill>
                                    <a:schemeClr val="bg1"/>
                                  </a:solidFill>
                                  <a:effectLst/>
                                  <a:latin typeface="Cambria Math" panose="02040503050406030204" pitchFamily="18" charset="0"/>
                                  <a:ea typeface="Cambria Math" panose="02040503050406030204" pitchFamily="18" charset="0"/>
                                </a:rPr>
                                <m:t>Σ</m:t>
                              </m:r>
                            </m:e>
                            <m:sub>
                              <m:r>
                                <a:rPr lang="en-US" altLang="zh-CN" sz="2000" b="0" i="1" smtClean="0">
                                  <a:solidFill>
                                    <a:schemeClr val="bg1"/>
                                  </a:solidFill>
                                  <a:effectLst/>
                                  <a:latin typeface="Cambria Math" panose="02040503050406030204" pitchFamily="18" charset="0"/>
                                </a:rPr>
                                <m:t>𝑚</m:t>
                              </m:r>
                              <m:r>
                                <a:rPr lang="en-US" altLang="zh-CN" sz="2000" b="0" i="1" smtClean="0">
                                  <a:solidFill>
                                    <a:schemeClr val="bg1"/>
                                  </a:solidFill>
                                  <a:effectLst/>
                                  <a:latin typeface="Cambria Math" panose="02040503050406030204" pitchFamily="18" charset="0"/>
                                </a:rPr>
                                <m:t>= 1</m:t>
                              </m:r>
                            </m:sub>
                            <m:sup>
                              <m:r>
                                <a:rPr lang="en-US" altLang="zh-CN" sz="2000" b="0" i="1" smtClean="0">
                                  <a:solidFill>
                                    <a:schemeClr val="bg1"/>
                                  </a:solidFill>
                                  <a:effectLst/>
                                  <a:latin typeface="Cambria Math" panose="02040503050406030204" pitchFamily="18" charset="0"/>
                                </a:rPr>
                                <m:t>57</m:t>
                              </m:r>
                            </m:sup>
                          </m:sSubSup>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rPr>
                                <m:t>𝑁</m:t>
                              </m:r>
                            </m:e>
                            <m:sub>
                              <m:r>
                                <a:rPr lang="en-US" altLang="zh-CN" sz="2000" b="0" i="1" smtClean="0">
                                  <a:solidFill>
                                    <a:schemeClr val="bg1"/>
                                  </a:solidFill>
                                  <a:effectLst/>
                                  <a:latin typeface="Cambria Math" panose="02040503050406030204" pitchFamily="18" charset="0"/>
                                </a:rPr>
                                <m:t>𝑚</m:t>
                              </m:r>
                            </m:sub>
                          </m:sSub>
                        </m:num>
                        <m:den>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rPr>
                                <m:t>𝑁</m:t>
                              </m:r>
                            </m:e>
                            <m:sub>
                              <m:r>
                                <a:rPr lang="en-US" altLang="zh-CN" sz="2000" b="0" i="1" smtClean="0">
                                  <a:solidFill>
                                    <a:schemeClr val="bg1"/>
                                  </a:solidFill>
                                  <a:effectLst/>
                                  <a:latin typeface="Cambria Math" panose="02040503050406030204" pitchFamily="18" charset="0"/>
                                </a:rPr>
                                <m:t>𝑖</m:t>
                              </m:r>
                            </m:sub>
                          </m:sSub>
                        </m:den>
                      </m:f>
                      <m:r>
                        <a:rPr lang="en-US" altLang="zh-CN" sz="2000" b="0" i="1" smtClean="0">
                          <a:solidFill>
                            <a:schemeClr val="bg1"/>
                          </a:solidFill>
                          <a:effectLst/>
                          <a:latin typeface="Cambria Math" panose="02040503050406030204" pitchFamily="18" charset="0"/>
                        </a:rPr>
                        <m:t> </m:t>
                      </m:r>
                    </m:oMath>
                  </m:oMathPara>
                </a14:m>
                <a:endParaRPr lang="en-US" altLang="zh-CN" sz="2000" b="0" i="0" dirty="0">
                  <a:solidFill>
                    <a:schemeClr val="bg1"/>
                  </a:solidFill>
                  <a:effectLst/>
                  <a:latin typeface="Söhne"/>
                </a:endParaRPr>
              </a:p>
            </p:txBody>
          </p:sp>
        </mc:Choice>
        <mc:Fallback xmlns="">
          <p:sp>
            <p:nvSpPr>
              <p:cNvPr id="18" name="文本框 17">
                <a:extLst>
                  <a:ext uri="{FF2B5EF4-FFF2-40B4-BE49-F238E27FC236}">
                    <a16:creationId xmlns:a16="http://schemas.microsoft.com/office/drawing/2014/main" id="{D0A69245-DCDD-CF92-4D27-28865E8F734A}"/>
                  </a:ext>
                </a:extLst>
              </p:cNvPr>
              <p:cNvSpPr txBox="1">
                <a:spLocks noRot="1" noChangeAspect="1" noMove="1" noResize="1" noEditPoints="1" noAdjustHandles="1" noChangeArrowheads="1" noChangeShapeType="1" noTextEdit="1"/>
              </p:cNvSpPr>
              <p:nvPr/>
            </p:nvSpPr>
            <p:spPr>
              <a:xfrm>
                <a:off x="1273720" y="4692984"/>
                <a:ext cx="2184001" cy="771750"/>
              </a:xfrm>
              <a:prstGeom prst="rect">
                <a:avLst/>
              </a:prstGeom>
              <a:blipFill>
                <a:blip r:embed="rId4"/>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D7DDF56-0582-3FFB-B2AB-9B6F2278770F}"/>
                  </a:ext>
                </a:extLst>
              </p:cNvPr>
              <p:cNvSpPr txBox="1"/>
              <p:nvPr/>
            </p:nvSpPr>
            <p:spPr>
              <a:xfrm>
                <a:off x="1487608" y="5529969"/>
                <a:ext cx="2876697" cy="738664"/>
              </a:xfrm>
              <a:prstGeom prst="rect">
                <a:avLst/>
              </a:prstGeom>
              <a:noFill/>
            </p:spPr>
            <p:txBody>
              <a:bodyPr wrap="square" rtlCol="0">
                <a:spAutoFit/>
              </a:bodyPr>
              <a:lstStyle/>
              <a:p>
                <a14:m>
                  <m:oMath xmlns:m="http://schemas.openxmlformats.org/officeDocument/2006/math">
                    <m:sSub>
                      <m:sSubPr>
                        <m:ctrlPr>
                          <a:rPr lang="en-US" altLang="zh-CN" sz="1400" b="0" i="1" smtClean="0">
                            <a:solidFill>
                              <a:schemeClr val="bg1"/>
                            </a:solidFill>
                            <a:effectLst/>
                            <a:latin typeface="Cambria Math" panose="02040503050406030204" pitchFamily="18" charset="0"/>
                          </a:rPr>
                        </m:ctrlPr>
                      </m:sSubPr>
                      <m:e>
                        <m:r>
                          <a:rPr lang="en-US" altLang="zh-CN" sz="1400" b="0" i="1" smtClean="0">
                            <a:solidFill>
                              <a:schemeClr val="bg1"/>
                            </a:solidFill>
                            <a:effectLst/>
                            <a:latin typeface="Cambria Math" panose="02040503050406030204" pitchFamily="18" charset="0"/>
                            <a:ea typeface="Cambria Math" panose="02040503050406030204" pitchFamily="18" charset="0"/>
                          </a:rPr>
                          <m:t>𝜔</m:t>
                        </m:r>
                      </m:e>
                      <m:sub>
                        <m:r>
                          <a:rPr lang="en-US" altLang="zh-CN" sz="1400" b="0" i="1" smtClean="0">
                            <a:solidFill>
                              <a:schemeClr val="bg1"/>
                            </a:solidFill>
                            <a:effectLst/>
                            <a:latin typeface="Cambria Math" panose="02040503050406030204" pitchFamily="18" charset="0"/>
                          </a:rPr>
                          <m:t>𝑖</m:t>
                        </m:r>
                      </m:sub>
                    </m:sSub>
                  </m:oMath>
                </a14:m>
                <a:r>
                  <a:rPr kumimoji="1" lang="en-US" altLang="zh-CN" dirty="0">
                    <a:solidFill>
                      <a:schemeClr val="bg1"/>
                    </a:solidFill>
                    <a:latin typeface="+mj-lt"/>
                  </a:rPr>
                  <a:t> :  the weight of class </a:t>
                </a:r>
                <a:r>
                  <a:rPr kumimoji="1" lang="en-US" altLang="zh-CN" dirty="0" err="1">
                    <a:solidFill>
                      <a:schemeClr val="bg1"/>
                    </a:solidFill>
                    <a:latin typeface="+mj-lt"/>
                  </a:rPr>
                  <a:t>i</a:t>
                </a:r>
                <a:endParaRPr kumimoji="1" lang="en-US" altLang="zh-CN" dirty="0">
                  <a:solidFill>
                    <a:schemeClr val="bg1"/>
                  </a:solidFill>
                  <a:latin typeface="+mj-lt"/>
                </a:endParaRPr>
              </a:p>
              <a:p>
                <a14:m>
                  <m:oMath xmlns:m="http://schemas.openxmlformats.org/officeDocument/2006/math">
                    <m:sSub>
                      <m:sSubPr>
                        <m:ctrlPr>
                          <a:rPr lang="en-US" altLang="zh-CN" sz="1400" b="0" i="1" smtClean="0">
                            <a:solidFill>
                              <a:schemeClr val="bg1"/>
                            </a:solidFill>
                            <a:effectLst/>
                            <a:latin typeface="Cambria Math" panose="02040503050406030204" pitchFamily="18" charset="0"/>
                          </a:rPr>
                        </m:ctrlPr>
                      </m:sSubPr>
                      <m:e>
                        <m:r>
                          <a:rPr lang="en-US" altLang="zh-CN" sz="1400" b="0" i="1" smtClean="0">
                            <a:solidFill>
                              <a:schemeClr val="bg1"/>
                            </a:solidFill>
                            <a:effectLst/>
                            <a:latin typeface="Cambria Math" panose="02040503050406030204" pitchFamily="18" charset="0"/>
                          </a:rPr>
                          <m:t>𝑁</m:t>
                        </m:r>
                      </m:e>
                      <m:sub>
                        <m:r>
                          <a:rPr lang="en-US" altLang="zh-CN" sz="1400" b="0" i="1" smtClean="0">
                            <a:solidFill>
                              <a:schemeClr val="bg1"/>
                            </a:solidFill>
                            <a:effectLst/>
                            <a:latin typeface="Cambria Math" panose="02040503050406030204" pitchFamily="18" charset="0"/>
                            <a:ea typeface="Cambria Math" panose="02040503050406030204" pitchFamily="18" charset="0"/>
                          </a:rPr>
                          <m:t>𝑖</m:t>
                        </m:r>
                      </m:sub>
                    </m:sSub>
                  </m:oMath>
                </a14:m>
                <a:r>
                  <a:rPr kumimoji="1" lang="en-US" altLang="zh-CN" dirty="0">
                    <a:solidFill>
                      <a:schemeClr val="bg1"/>
                    </a:solidFill>
                    <a:latin typeface="+mj-lt"/>
                  </a:rPr>
                  <a:t> :  the number of text in class </a:t>
                </a:r>
                <a:r>
                  <a:rPr kumimoji="1" lang="en-US" altLang="zh-CN" dirty="0" err="1">
                    <a:solidFill>
                      <a:schemeClr val="bg1"/>
                    </a:solidFill>
                    <a:latin typeface="+mj-lt"/>
                  </a:rPr>
                  <a:t>i</a:t>
                </a:r>
                <a:endParaRPr kumimoji="1" lang="en-US" altLang="zh-CN" dirty="0">
                  <a:solidFill>
                    <a:schemeClr val="bg1"/>
                  </a:solidFill>
                  <a:latin typeface="+mj-lt"/>
                </a:endParaRPr>
              </a:p>
              <a:p>
                <a:endParaRPr kumimoji="1" lang="zh-CN" altLang="en-US" dirty="0">
                  <a:solidFill>
                    <a:schemeClr val="bg1"/>
                  </a:solidFill>
                  <a:latin typeface="+mj-lt"/>
                </a:endParaRPr>
              </a:p>
            </p:txBody>
          </p:sp>
        </mc:Choice>
        <mc:Fallback xmlns="">
          <p:sp>
            <p:nvSpPr>
              <p:cNvPr id="19" name="文本框 18">
                <a:extLst>
                  <a:ext uri="{FF2B5EF4-FFF2-40B4-BE49-F238E27FC236}">
                    <a16:creationId xmlns:a16="http://schemas.microsoft.com/office/drawing/2014/main" id="{5D7DDF56-0582-3FFB-B2AB-9B6F2278770F}"/>
                  </a:ext>
                </a:extLst>
              </p:cNvPr>
              <p:cNvSpPr txBox="1">
                <a:spLocks noRot="1" noChangeAspect="1" noMove="1" noResize="1" noEditPoints="1" noAdjustHandles="1" noChangeArrowheads="1" noChangeShapeType="1" noTextEdit="1"/>
              </p:cNvSpPr>
              <p:nvPr/>
            </p:nvSpPr>
            <p:spPr>
              <a:xfrm>
                <a:off x="1487608" y="5529969"/>
                <a:ext cx="2876697" cy="738664"/>
              </a:xfrm>
              <a:prstGeom prst="rect">
                <a:avLst/>
              </a:prstGeom>
              <a:blipFill>
                <a:blip r:embed="rId5"/>
                <a:stretch>
                  <a:fillRect t="-1695"/>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BB78360-77D8-FD3A-6565-B204AB8B075D}"/>
              </a:ext>
            </a:extLst>
          </p:cNvPr>
          <p:cNvSpPr txBox="1"/>
          <p:nvPr/>
        </p:nvSpPr>
        <p:spPr>
          <a:xfrm>
            <a:off x="8298523" y="4080583"/>
            <a:ext cx="2086119" cy="307777"/>
          </a:xfrm>
          <a:prstGeom prst="rect">
            <a:avLst/>
          </a:prstGeom>
          <a:noFill/>
        </p:spPr>
        <p:txBody>
          <a:bodyPr wrap="square" rtlCol="0">
            <a:spAutoFit/>
          </a:bodyPr>
          <a:lstStyle/>
          <a:p>
            <a:r>
              <a:rPr kumimoji="1" lang="en-US" altLang="zh-CN" b="1" dirty="0">
                <a:solidFill>
                  <a:srgbClr val="0046BD"/>
                </a:solidFill>
              </a:rPr>
              <a:t>Set threshold to 5,000</a:t>
            </a:r>
            <a:endParaRPr kumimoji="1" lang="zh-CN" altLang="en-US" b="1" dirty="0">
              <a:solidFill>
                <a:srgbClr val="0046BD"/>
              </a:solidFill>
            </a:endParaRPr>
          </a:p>
        </p:txBody>
      </p:sp>
      <p:sp>
        <p:nvSpPr>
          <p:cNvPr id="26" name="圆角矩形 25">
            <a:extLst>
              <a:ext uri="{FF2B5EF4-FFF2-40B4-BE49-F238E27FC236}">
                <a16:creationId xmlns:a16="http://schemas.microsoft.com/office/drawing/2014/main" id="{98B8A3B5-3DE9-B751-2AE1-0CCCC542E394}"/>
              </a:ext>
            </a:extLst>
          </p:cNvPr>
          <p:cNvSpPr/>
          <p:nvPr/>
        </p:nvSpPr>
        <p:spPr>
          <a:xfrm>
            <a:off x="8193265" y="4797883"/>
            <a:ext cx="2297394" cy="402423"/>
          </a:xfrm>
          <a:prstGeom prst="roundRect">
            <a:avLst/>
          </a:prstGeom>
          <a:solidFill>
            <a:srgbClr val="FFF3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26B5907-CBEE-9284-63EA-3831F6469E11}"/>
              </a:ext>
            </a:extLst>
          </p:cNvPr>
          <p:cNvSpPr txBox="1"/>
          <p:nvPr/>
        </p:nvSpPr>
        <p:spPr>
          <a:xfrm>
            <a:off x="8298523" y="4850891"/>
            <a:ext cx="2184001" cy="307777"/>
          </a:xfrm>
          <a:prstGeom prst="rect">
            <a:avLst/>
          </a:prstGeom>
          <a:noFill/>
        </p:spPr>
        <p:txBody>
          <a:bodyPr wrap="square" rtlCol="0">
            <a:spAutoFit/>
          </a:bodyPr>
          <a:lstStyle/>
          <a:p>
            <a:r>
              <a:rPr kumimoji="1" lang="en-US" altLang="zh-CN" b="1" dirty="0">
                <a:solidFill>
                  <a:srgbClr val="0046BD"/>
                </a:solidFill>
              </a:rPr>
              <a:t>Set threshold to 10,000</a:t>
            </a:r>
            <a:endParaRPr kumimoji="1" lang="zh-CN" altLang="en-US" b="1" dirty="0">
              <a:solidFill>
                <a:srgbClr val="0046BD"/>
              </a:solidFill>
            </a:endParaRPr>
          </a:p>
        </p:txBody>
      </p:sp>
      <p:sp>
        <p:nvSpPr>
          <p:cNvPr id="28" name="圆角矩形 27">
            <a:extLst>
              <a:ext uri="{FF2B5EF4-FFF2-40B4-BE49-F238E27FC236}">
                <a16:creationId xmlns:a16="http://schemas.microsoft.com/office/drawing/2014/main" id="{BA760312-5EA6-03F0-9FAD-A1268FD167A7}"/>
              </a:ext>
            </a:extLst>
          </p:cNvPr>
          <p:cNvSpPr/>
          <p:nvPr/>
        </p:nvSpPr>
        <p:spPr>
          <a:xfrm>
            <a:off x="8193265" y="5587313"/>
            <a:ext cx="2297394" cy="402423"/>
          </a:xfrm>
          <a:prstGeom prst="roundRect">
            <a:avLst/>
          </a:prstGeom>
          <a:solidFill>
            <a:srgbClr val="FFF3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6F9AADC7-07D7-5702-28BC-D99E46301545}"/>
              </a:ext>
            </a:extLst>
          </p:cNvPr>
          <p:cNvSpPr txBox="1"/>
          <p:nvPr/>
        </p:nvSpPr>
        <p:spPr>
          <a:xfrm>
            <a:off x="8298523" y="5640321"/>
            <a:ext cx="2192136" cy="307777"/>
          </a:xfrm>
          <a:prstGeom prst="rect">
            <a:avLst/>
          </a:prstGeom>
          <a:noFill/>
        </p:spPr>
        <p:txBody>
          <a:bodyPr wrap="square" rtlCol="0">
            <a:spAutoFit/>
          </a:bodyPr>
          <a:lstStyle/>
          <a:p>
            <a:r>
              <a:rPr kumimoji="1" lang="en-US" altLang="zh-CN" b="1" dirty="0">
                <a:solidFill>
                  <a:srgbClr val="0046BD"/>
                </a:solidFill>
              </a:rPr>
              <a:t>Set threshold to 15,000</a:t>
            </a:r>
            <a:endParaRPr kumimoji="1" lang="zh-CN" altLang="en-US" b="1" dirty="0">
              <a:solidFill>
                <a:srgbClr val="0046BD"/>
              </a:solidFill>
            </a:endParaRPr>
          </a:p>
        </p:txBody>
      </p:sp>
      <p:sp>
        <p:nvSpPr>
          <p:cNvPr id="35" name="文本框 34">
            <a:extLst>
              <a:ext uri="{FF2B5EF4-FFF2-40B4-BE49-F238E27FC236}">
                <a16:creationId xmlns:a16="http://schemas.microsoft.com/office/drawing/2014/main" id="{AD2B0F20-B9FB-103C-4806-4EA30E948441}"/>
              </a:ext>
            </a:extLst>
          </p:cNvPr>
          <p:cNvSpPr txBox="1"/>
          <p:nvPr/>
        </p:nvSpPr>
        <p:spPr>
          <a:xfrm>
            <a:off x="7135990" y="1826104"/>
            <a:ext cx="4287792" cy="1893339"/>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Assign class weights does not work well for Albert </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Balance Class Distribution</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Better Learning of Minority Class</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Simplicity and computational efficiency</a:t>
            </a:r>
            <a:endParaRPr kumimoji="1" lang="zh-CN" altLang="en-US" sz="1600" dirty="0">
              <a:solidFill>
                <a:schemeClr val="bg1"/>
              </a:solidFill>
            </a:endParaRPr>
          </a:p>
        </p:txBody>
      </p:sp>
      <p:pic>
        <p:nvPicPr>
          <p:cNvPr id="4" name="图片 3">
            <a:extLst>
              <a:ext uri="{FF2B5EF4-FFF2-40B4-BE49-F238E27FC236}">
                <a16:creationId xmlns:a16="http://schemas.microsoft.com/office/drawing/2014/main" id="{39B9C394-3B76-34CC-0356-F72D8C428901}"/>
              </a:ext>
            </a:extLst>
          </p:cNvPr>
          <p:cNvPicPr>
            <a:picLocks noChangeAspect="1"/>
          </p:cNvPicPr>
          <p:nvPr/>
        </p:nvPicPr>
        <p:blipFill>
          <a:blip r:embed="rId6"/>
          <a:stretch>
            <a:fillRect/>
          </a:stretch>
        </p:blipFill>
        <p:spPr>
          <a:xfrm>
            <a:off x="738840" y="1696452"/>
            <a:ext cx="5239342" cy="3063904"/>
          </a:xfrm>
          <a:prstGeom prst="rect">
            <a:avLst/>
          </a:prstGeom>
        </p:spPr>
      </p:pic>
      <p:sp>
        <p:nvSpPr>
          <p:cNvPr id="9" name="矩形 8">
            <a:extLst>
              <a:ext uri="{FF2B5EF4-FFF2-40B4-BE49-F238E27FC236}">
                <a16:creationId xmlns:a16="http://schemas.microsoft.com/office/drawing/2014/main" id="{467DA49B-7178-DC05-BC77-7252A2BB061A}"/>
              </a:ext>
            </a:extLst>
          </p:cNvPr>
          <p:cNvSpPr/>
          <p:nvPr/>
        </p:nvSpPr>
        <p:spPr>
          <a:xfrm>
            <a:off x="599090" y="1990370"/>
            <a:ext cx="436212" cy="3034059"/>
          </a:xfrm>
          <a:prstGeom prst="rect">
            <a:avLst/>
          </a:prstGeom>
          <a:solidFill>
            <a:srgbClr val="004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A721673E-DB88-2B65-5AAB-80FDD0DF40A5}"/>
              </a:ext>
            </a:extLst>
          </p:cNvPr>
          <p:cNvSpPr/>
          <p:nvPr/>
        </p:nvSpPr>
        <p:spPr>
          <a:xfrm>
            <a:off x="599090" y="1130016"/>
            <a:ext cx="612000" cy="612000"/>
          </a:xfrm>
          <a:prstGeom prst="ellipse">
            <a:avLst/>
          </a:prstGeom>
          <a:solidFill>
            <a:srgbClr val="FFF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F1AC170-919D-A91E-91C9-54E8A3DBA3E2}"/>
              </a:ext>
            </a:extLst>
          </p:cNvPr>
          <p:cNvSpPr txBox="1"/>
          <p:nvPr/>
        </p:nvSpPr>
        <p:spPr>
          <a:xfrm>
            <a:off x="693102" y="1114340"/>
            <a:ext cx="358218" cy="646331"/>
          </a:xfrm>
          <a:prstGeom prst="rect">
            <a:avLst/>
          </a:prstGeom>
          <a:noFill/>
        </p:spPr>
        <p:txBody>
          <a:bodyPr wrap="square" rtlCol="0">
            <a:spAutoFit/>
          </a:bodyPr>
          <a:lstStyle/>
          <a:p>
            <a:r>
              <a:rPr kumimoji="1" lang="en-US" altLang="zh-CN" sz="3600" b="1" dirty="0">
                <a:solidFill>
                  <a:srgbClr val="0046BD"/>
                </a:solidFill>
              </a:rPr>
              <a:t>1</a:t>
            </a:r>
            <a:endParaRPr kumimoji="1" lang="zh-CN" altLang="en-US" sz="3600" b="1" dirty="0">
              <a:solidFill>
                <a:srgbClr val="0046BD"/>
              </a:solidFill>
            </a:endParaRPr>
          </a:p>
        </p:txBody>
      </p:sp>
    </p:spTree>
    <p:extLst>
      <p:ext uri="{BB962C8B-B14F-4D97-AF65-F5344CB8AC3E}">
        <p14:creationId xmlns:p14="http://schemas.microsoft.com/office/powerpoint/2010/main" val="23286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cxnSp>
        <p:nvCxnSpPr>
          <p:cNvPr id="458" name="Google Shape;458;g2b0b4840e90_1_0"/>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59" name="Google Shape;459;g2b0b4840e90_1_0"/>
          <p:cNvSpPr txBox="1"/>
          <p:nvPr/>
        </p:nvSpPr>
        <p:spPr>
          <a:xfrm>
            <a:off x="227525" y="6555000"/>
            <a:ext cx="573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 name="Google Shape;451;p28">
            <a:extLst>
              <a:ext uri="{FF2B5EF4-FFF2-40B4-BE49-F238E27FC236}">
                <a16:creationId xmlns:a16="http://schemas.microsoft.com/office/drawing/2014/main" id="{554AADE3-3CD7-01A0-F983-DADEAE4650A8}"/>
              </a:ext>
            </a:extLst>
          </p:cNvPr>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3" name="Google Shape;452;p28">
            <a:extLst>
              <a:ext uri="{FF2B5EF4-FFF2-40B4-BE49-F238E27FC236}">
                <a16:creationId xmlns:a16="http://schemas.microsoft.com/office/drawing/2014/main" id="{379C4478-8E39-7857-A155-18BD34E056A7}"/>
              </a:ext>
            </a:extLst>
          </p:cNvPr>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300"/>
                </a:solidFill>
                <a:latin typeface="Arial"/>
                <a:ea typeface="Arial"/>
                <a:cs typeface="Arial"/>
                <a:sym typeface="Arial"/>
              </a:rPr>
              <a:t>Modeling: Imbalanced Data</a:t>
            </a:r>
            <a:endParaRPr sz="3600" b="1" i="0" u="none" strike="noStrike" cap="none">
              <a:solidFill>
                <a:srgbClr val="FFF300"/>
              </a:solidFill>
              <a:latin typeface="Arial"/>
              <a:ea typeface="Arial"/>
              <a:cs typeface="Arial"/>
              <a:sym typeface="Arial"/>
            </a:endParaRPr>
          </a:p>
        </p:txBody>
      </p:sp>
      <p:sp>
        <p:nvSpPr>
          <p:cNvPr id="8" name="椭圆 7">
            <a:extLst>
              <a:ext uri="{FF2B5EF4-FFF2-40B4-BE49-F238E27FC236}">
                <a16:creationId xmlns:a16="http://schemas.microsoft.com/office/drawing/2014/main" id="{0651719B-889A-052C-3FFE-B810F3DD9B9B}"/>
              </a:ext>
            </a:extLst>
          </p:cNvPr>
          <p:cNvSpPr/>
          <p:nvPr/>
        </p:nvSpPr>
        <p:spPr>
          <a:xfrm>
            <a:off x="451291" y="993522"/>
            <a:ext cx="900000" cy="900000"/>
          </a:xfrm>
          <a:prstGeom prst="ellipse">
            <a:avLst/>
          </a:prstGeom>
          <a:solidFill>
            <a:srgbClr val="0046BD"/>
          </a:solidFill>
          <a:ln>
            <a:solidFill>
              <a:srgbClr val="0046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0730F5C0-105D-DBC3-50F1-5AB534847E1C}"/>
              </a:ext>
            </a:extLst>
          </p:cNvPr>
          <p:cNvSpPr txBox="1"/>
          <p:nvPr/>
        </p:nvSpPr>
        <p:spPr>
          <a:xfrm>
            <a:off x="1484730" y="1234363"/>
            <a:ext cx="3884439" cy="400110"/>
          </a:xfrm>
          <a:prstGeom prst="rect">
            <a:avLst/>
          </a:prstGeom>
          <a:noFill/>
        </p:spPr>
        <p:txBody>
          <a:bodyPr wrap="square" rtlCol="0">
            <a:spAutoFit/>
          </a:bodyPr>
          <a:lstStyle/>
          <a:p>
            <a:r>
              <a:rPr kumimoji="1" lang="en-US" altLang="zh-CN" sz="2000" b="1" dirty="0">
                <a:solidFill>
                  <a:schemeClr val="bg1"/>
                </a:solidFill>
              </a:rPr>
              <a:t>Assign Class Weights</a:t>
            </a:r>
            <a:endParaRPr kumimoji="1" lang="zh-CN" altLang="en-US" sz="2000" b="1" dirty="0">
              <a:solidFill>
                <a:schemeClr val="bg1"/>
              </a:solidFill>
            </a:endParaRPr>
          </a:p>
        </p:txBody>
      </p:sp>
      <p:pic>
        <p:nvPicPr>
          <p:cNvPr id="9" name="图片 8">
            <a:extLst>
              <a:ext uri="{FF2B5EF4-FFF2-40B4-BE49-F238E27FC236}">
                <a16:creationId xmlns:a16="http://schemas.microsoft.com/office/drawing/2014/main" id="{2DBD743B-E996-BF10-B886-00924A542FF9}"/>
              </a:ext>
            </a:extLst>
          </p:cNvPr>
          <p:cNvPicPr>
            <a:picLocks noChangeAspect="1"/>
          </p:cNvPicPr>
          <p:nvPr/>
        </p:nvPicPr>
        <p:blipFill>
          <a:blip r:embed="rId3"/>
          <a:stretch>
            <a:fillRect/>
          </a:stretch>
        </p:blipFill>
        <p:spPr>
          <a:xfrm>
            <a:off x="738840" y="1696452"/>
            <a:ext cx="5239342" cy="3063904"/>
          </a:xfrm>
          <a:prstGeom prst="rect">
            <a:avLst/>
          </a:prstGeom>
        </p:spPr>
      </p:pic>
      <p:sp>
        <p:nvSpPr>
          <p:cNvPr id="6" name="椭圆 5">
            <a:extLst>
              <a:ext uri="{FF2B5EF4-FFF2-40B4-BE49-F238E27FC236}">
                <a16:creationId xmlns:a16="http://schemas.microsoft.com/office/drawing/2014/main" id="{A721673E-DB88-2B65-5AAB-80FDD0DF40A5}"/>
              </a:ext>
            </a:extLst>
          </p:cNvPr>
          <p:cNvSpPr/>
          <p:nvPr/>
        </p:nvSpPr>
        <p:spPr>
          <a:xfrm>
            <a:off x="599090" y="1130016"/>
            <a:ext cx="612000" cy="612000"/>
          </a:xfrm>
          <a:prstGeom prst="ellipse">
            <a:avLst/>
          </a:prstGeom>
          <a:solidFill>
            <a:srgbClr val="FFF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F1AC170-919D-A91E-91C9-54E8A3DBA3E2}"/>
              </a:ext>
            </a:extLst>
          </p:cNvPr>
          <p:cNvSpPr txBox="1"/>
          <p:nvPr/>
        </p:nvSpPr>
        <p:spPr>
          <a:xfrm>
            <a:off x="677084" y="1118295"/>
            <a:ext cx="358218" cy="646331"/>
          </a:xfrm>
          <a:prstGeom prst="rect">
            <a:avLst/>
          </a:prstGeom>
          <a:noFill/>
        </p:spPr>
        <p:txBody>
          <a:bodyPr wrap="square" rtlCol="0">
            <a:spAutoFit/>
          </a:bodyPr>
          <a:lstStyle/>
          <a:p>
            <a:r>
              <a:rPr kumimoji="1" lang="en-US" altLang="zh-CN" sz="3600" b="1" dirty="0">
                <a:solidFill>
                  <a:srgbClr val="0046BD"/>
                </a:solidFill>
              </a:rPr>
              <a:t>1</a:t>
            </a:r>
            <a:endParaRPr kumimoji="1" lang="zh-CN" altLang="en-US" sz="3600" b="1" dirty="0">
              <a:solidFill>
                <a:srgbClr val="0046BD"/>
              </a:solidFill>
            </a:endParaRPr>
          </a:p>
        </p:txBody>
      </p:sp>
      <p:sp>
        <p:nvSpPr>
          <p:cNvPr id="10" name="椭圆 9">
            <a:extLst>
              <a:ext uri="{FF2B5EF4-FFF2-40B4-BE49-F238E27FC236}">
                <a16:creationId xmlns:a16="http://schemas.microsoft.com/office/drawing/2014/main" id="{774EAD58-0D80-5587-BC55-AFAFE58E5F1E}"/>
              </a:ext>
            </a:extLst>
          </p:cNvPr>
          <p:cNvSpPr/>
          <p:nvPr/>
        </p:nvSpPr>
        <p:spPr>
          <a:xfrm>
            <a:off x="6235990" y="993522"/>
            <a:ext cx="900000" cy="900000"/>
          </a:xfrm>
          <a:prstGeom prst="ellipse">
            <a:avLst/>
          </a:prstGeom>
          <a:solidFill>
            <a:srgbClr val="0046BD"/>
          </a:solidFill>
          <a:ln>
            <a:solidFill>
              <a:srgbClr val="0046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26E70D5-1AF2-B8D6-6D62-5A09389FE0D2}"/>
              </a:ext>
            </a:extLst>
          </p:cNvPr>
          <p:cNvSpPr txBox="1"/>
          <p:nvPr/>
        </p:nvSpPr>
        <p:spPr>
          <a:xfrm>
            <a:off x="7269429" y="1222006"/>
            <a:ext cx="4471280" cy="400110"/>
          </a:xfrm>
          <a:prstGeom prst="rect">
            <a:avLst/>
          </a:prstGeom>
          <a:noFill/>
        </p:spPr>
        <p:txBody>
          <a:bodyPr wrap="square" rtlCol="0">
            <a:spAutoFit/>
          </a:bodyPr>
          <a:lstStyle/>
          <a:p>
            <a:r>
              <a:rPr kumimoji="1" lang="en-US" altLang="zh-CN" sz="2000" b="1" dirty="0">
                <a:solidFill>
                  <a:schemeClr val="bg1"/>
                </a:solidFill>
              </a:rPr>
              <a:t>Resampling Labels</a:t>
            </a:r>
            <a:endParaRPr kumimoji="1" lang="zh-CN" altLang="en-US" sz="2000" b="1" dirty="0">
              <a:solidFill>
                <a:schemeClr val="bg1"/>
              </a:solidFill>
            </a:endParaRPr>
          </a:p>
        </p:txBody>
      </p:sp>
      <p:sp>
        <p:nvSpPr>
          <p:cNvPr id="12" name="椭圆 11">
            <a:extLst>
              <a:ext uri="{FF2B5EF4-FFF2-40B4-BE49-F238E27FC236}">
                <a16:creationId xmlns:a16="http://schemas.microsoft.com/office/drawing/2014/main" id="{51FC422C-917C-8B8C-A6E8-5B1F15BD8E23}"/>
              </a:ext>
            </a:extLst>
          </p:cNvPr>
          <p:cNvSpPr/>
          <p:nvPr/>
        </p:nvSpPr>
        <p:spPr>
          <a:xfrm>
            <a:off x="6383789" y="1130016"/>
            <a:ext cx="612000" cy="612000"/>
          </a:xfrm>
          <a:prstGeom prst="ellipse">
            <a:avLst/>
          </a:prstGeom>
          <a:solidFill>
            <a:srgbClr val="FFF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F8F3C8B-6436-2A56-1B71-4F175D3E68A8}"/>
              </a:ext>
            </a:extLst>
          </p:cNvPr>
          <p:cNvSpPr txBox="1"/>
          <p:nvPr/>
        </p:nvSpPr>
        <p:spPr>
          <a:xfrm>
            <a:off x="6467325" y="1107211"/>
            <a:ext cx="358218" cy="646331"/>
          </a:xfrm>
          <a:prstGeom prst="rect">
            <a:avLst/>
          </a:prstGeom>
          <a:noFill/>
        </p:spPr>
        <p:txBody>
          <a:bodyPr wrap="square" rtlCol="0">
            <a:spAutoFit/>
          </a:bodyPr>
          <a:lstStyle/>
          <a:p>
            <a:r>
              <a:rPr kumimoji="1" lang="en-US" altLang="zh-CN" sz="3600" b="1" dirty="0">
                <a:solidFill>
                  <a:srgbClr val="0046BD"/>
                </a:solidFill>
              </a:rPr>
              <a:t>2</a:t>
            </a:r>
            <a:endParaRPr kumimoji="1" lang="zh-CN" altLang="en-US" sz="3600" b="1" dirty="0">
              <a:solidFill>
                <a:srgbClr val="0046BD"/>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0A69245-DCDD-CF92-4D27-28865E8F734A}"/>
                  </a:ext>
                </a:extLst>
              </p:cNvPr>
              <p:cNvSpPr txBox="1"/>
              <p:nvPr/>
            </p:nvSpPr>
            <p:spPr>
              <a:xfrm>
                <a:off x="1273720" y="4692984"/>
                <a:ext cx="2184001" cy="771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ea typeface="Cambria Math" panose="02040503050406030204" pitchFamily="18" charset="0"/>
                            </a:rPr>
                            <m:t>𝜔</m:t>
                          </m:r>
                        </m:e>
                        <m:sub>
                          <m:r>
                            <a:rPr lang="en-US" altLang="zh-CN" sz="2000" b="0" i="1" smtClean="0">
                              <a:solidFill>
                                <a:schemeClr val="bg1"/>
                              </a:solidFill>
                              <a:effectLst/>
                              <a:latin typeface="Cambria Math" panose="02040503050406030204" pitchFamily="18" charset="0"/>
                            </a:rPr>
                            <m:t>𝑖</m:t>
                          </m:r>
                        </m:sub>
                      </m:sSub>
                      <m:r>
                        <a:rPr lang="en-US" altLang="zh-CN" sz="2000" b="0" i="1" smtClean="0">
                          <a:solidFill>
                            <a:schemeClr val="bg1"/>
                          </a:solidFill>
                          <a:effectLst/>
                          <a:latin typeface="Cambria Math" panose="02040503050406030204" pitchFamily="18" charset="0"/>
                        </a:rPr>
                        <m:t>=</m:t>
                      </m:r>
                      <m:f>
                        <m:fPr>
                          <m:ctrlPr>
                            <a:rPr lang="en-US" altLang="zh-CN" sz="2000" b="0" i="1" smtClean="0">
                              <a:solidFill>
                                <a:schemeClr val="bg1"/>
                              </a:solidFill>
                              <a:effectLst/>
                              <a:latin typeface="Cambria Math" panose="02040503050406030204" pitchFamily="18" charset="0"/>
                            </a:rPr>
                          </m:ctrlPr>
                        </m:fPr>
                        <m:num>
                          <m:sSubSup>
                            <m:sSubSupPr>
                              <m:ctrlPr>
                                <a:rPr lang="en-US" altLang="zh-CN" sz="2000" b="0" i="1" smtClean="0">
                                  <a:solidFill>
                                    <a:schemeClr val="bg1"/>
                                  </a:solidFill>
                                  <a:effectLst/>
                                  <a:latin typeface="Cambria Math" panose="02040503050406030204" pitchFamily="18" charset="0"/>
                                </a:rPr>
                              </m:ctrlPr>
                            </m:sSubSupPr>
                            <m:e>
                              <m:r>
                                <m:rPr>
                                  <m:sty m:val="p"/>
                                </m:rPr>
                                <a:rPr lang="el-GR" altLang="zh-CN" sz="2000" b="0" i="1" smtClean="0">
                                  <a:solidFill>
                                    <a:schemeClr val="bg1"/>
                                  </a:solidFill>
                                  <a:effectLst/>
                                  <a:latin typeface="Cambria Math" panose="02040503050406030204" pitchFamily="18" charset="0"/>
                                  <a:ea typeface="Cambria Math" panose="02040503050406030204" pitchFamily="18" charset="0"/>
                                </a:rPr>
                                <m:t>Σ</m:t>
                              </m:r>
                            </m:e>
                            <m:sub>
                              <m:r>
                                <a:rPr lang="en-US" altLang="zh-CN" sz="2000" b="0" i="1" smtClean="0">
                                  <a:solidFill>
                                    <a:schemeClr val="bg1"/>
                                  </a:solidFill>
                                  <a:effectLst/>
                                  <a:latin typeface="Cambria Math" panose="02040503050406030204" pitchFamily="18" charset="0"/>
                                </a:rPr>
                                <m:t>𝑚</m:t>
                              </m:r>
                              <m:r>
                                <a:rPr lang="en-US" altLang="zh-CN" sz="2000" b="0" i="1" smtClean="0">
                                  <a:solidFill>
                                    <a:schemeClr val="bg1"/>
                                  </a:solidFill>
                                  <a:effectLst/>
                                  <a:latin typeface="Cambria Math" panose="02040503050406030204" pitchFamily="18" charset="0"/>
                                </a:rPr>
                                <m:t>= 1</m:t>
                              </m:r>
                            </m:sub>
                            <m:sup>
                              <m:r>
                                <a:rPr lang="en-US" altLang="zh-CN" sz="2000" b="0" i="1" smtClean="0">
                                  <a:solidFill>
                                    <a:schemeClr val="bg1"/>
                                  </a:solidFill>
                                  <a:effectLst/>
                                  <a:latin typeface="Cambria Math" panose="02040503050406030204" pitchFamily="18" charset="0"/>
                                </a:rPr>
                                <m:t>57</m:t>
                              </m:r>
                            </m:sup>
                          </m:sSubSup>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rPr>
                                <m:t>𝑁</m:t>
                              </m:r>
                            </m:e>
                            <m:sub>
                              <m:r>
                                <a:rPr lang="en-US" altLang="zh-CN" sz="2000" b="0" i="1" smtClean="0">
                                  <a:solidFill>
                                    <a:schemeClr val="bg1"/>
                                  </a:solidFill>
                                  <a:effectLst/>
                                  <a:latin typeface="Cambria Math" panose="02040503050406030204" pitchFamily="18" charset="0"/>
                                </a:rPr>
                                <m:t>𝑚</m:t>
                              </m:r>
                            </m:sub>
                          </m:sSub>
                        </m:num>
                        <m:den>
                          <m:sSub>
                            <m:sSubPr>
                              <m:ctrlPr>
                                <a:rPr lang="en-US" altLang="zh-CN" sz="2000" b="0" i="1" smtClean="0">
                                  <a:solidFill>
                                    <a:schemeClr val="bg1"/>
                                  </a:solidFill>
                                  <a:effectLst/>
                                  <a:latin typeface="Cambria Math" panose="02040503050406030204" pitchFamily="18" charset="0"/>
                                </a:rPr>
                              </m:ctrlPr>
                            </m:sSubPr>
                            <m:e>
                              <m:r>
                                <a:rPr lang="en-US" altLang="zh-CN" sz="2000" b="0" i="1" smtClean="0">
                                  <a:solidFill>
                                    <a:schemeClr val="bg1"/>
                                  </a:solidFill>
                                  <a:effectLst/>
                                  <a:latin typeface="Cambria Math" panose="02040503050406030204" pitchFamily="18" charset="0"/>
                                </a:rPr>
                                <m:t>𝑁</m:t>
                              </m:r>
                            </m:e>
                            <m:sub>
                              <m:r>
                                <a:rPr lang="en-US" altLang="zh-CN" sz="2000" b="0" i="1" smtClean="0">
                                  <a:solidFill>
                                    <a:schemeClr val="bg1"/>
                                  </a:solidFill>
                                  <a:effectLst/>
                                  <a:latin typeface="Cambria Math" panose="02040503050406030204" pitchFamily="18" charset="0"/>
                                </a:rPr>
                                <m:t>𝑖</m:t>
                              </m:r>
                            </m:sub>
                          </m:sSub>
                        </m:den>
                      </m:f>
                      <m:r>
                        <a:rPr lang="en-US" altLang="zh-CN" sz="2000" b="0" i="1" smtClean="0">
                          <a:solidFill>
                            <a:schemeClr val="bg1"/>
                          </a:solidFill>
                          <a:effectLst/>
                          <a:latin typeface="Cambria Math" panose="02040503050406030204" pitchFamily="18" charset="0"/>
                        </a:rPr>
                        <m:t> </m:t>
                      </m:r>
                    </m:oMath>
                  </m:oMathPara>
                </a14:m>
                <a:endParaRPr lang="en-US" altLang="zh-CN" sz="2000" b="0" i="0" dirty="0">
                  <a:solidFill>
                    <a:schemeClr val="bg1"/>
                  </a:solidFill>
                  <a:effectLst/>
                  <a:latin typeface="Söhne"/>
                </a:endParaRPr>
              </a:p>
            </p:txBody>
          </p:sp>
        </mc:Choice>
        <mc:Fallback xmlns="">
          <p:sp>
            <p:nvSpPr>
              <p:cNvPr id="18" name="文本框 17">
                <a:extLst>
                  <a:ext uri="{FF2B5EF4-FFF2-40B4-BE49-F238E27FC236}">
                    <a16:creationId xmlns:a16="http://schemas.microsoft.com/office/drawing/2014/main" id="{D0A69245-DCDD-CF92-4D27-28865E8F734A}"/>
                  </a:ext>
                </a:extLst>
              </p:cNvPr>
              <p:cNvSpPr txBox="1">
                <a:spLocks noRot="1" noChangeAspect="1" noMove="1" noResize="1" noEditPoints="1" noAdjustHandles="1" noChangeArrowheads="1" noChangeShapeType="1" noTextEdit="1"/>
              </p:cNvSpPr>
              <p:nvPr/>
            </p:nvSpPr>
            <p:spPr>
              <a:xfrm>
                <a:off x="1273720" y="4692984"/>
                <a:ext cx="2184001" cy="771750"/>
              </a:xfrm>
              <a:prstGeom prst="rect">
                <a:avLst/>
              </a:prstGeom>
              <a:blipFill>
                <a:blip r:embed="rId4"/>
                <a:stretch>
                  <a:fillRect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D7DDF56-0582-3FFB-B2AB-9B6F2278770F}"/>
                  </a:ext>
                </a:extLst>
              </p:cNvPr>
              <p:cNvSpPr txBox="1"/>
              <p:nvPr/>
            </p:nvSpPr>
            <p:spPr>
              <a:xfrm>
                <a:off x="1487608" y="5529969"/>
                <a:ext cx="2876697" cy="738664"/>
              </a:xfrm>
              <a:prstGeom prst="rect">
                <a:avLst/>
              </a:prstGeom>
              <a:noFill/>
            </p:spPr>
            <p:txBody>
              <a:bodyPr wrap="square" rtlCol="0">
                <a:spAutoFit/>
              </a:bodyPr>
              <a:lstStyle/>
              <a:p>
                <a14:m>
                  <m:oMath xmlns:m="http://schemas.openxmlformats.org/officeDocument/2006/math">
                    <m:sSub>
                      <m:sSubPr>
                        <m:ctrlPr>
                          <a:rPr lang="en-US" altLang="zh-CN" sz="1400" b="0" i="1" smtClean="0">
                            <a:solidFill>
                              <a:schemeClr val="bg1"/>
                            </a:solidFill>
                            <a:effectLst/>
                            <a:latin typeface="Cambria Math" panose="02040503050406030204" pitchFamily="18" charset="0"/>
                          </a:rPr>
                        </m:ctrlPr>
                      </m:sSubPr>
                      <m:e>
                        <m:r>
                          <a:rPr lang="en-US" altLang="zh-CN" sz="1400" b="0" i="1" smtClean="0">
                            <a:solidFill>
                              <a:schemeClr val="bg1"/>
                            </a:solidFill>
                            <a:effectLst/>
                            <a:latin typeface="Cambria Math" panose="02040503050406030204" pitchFamily="18" charset="0"/>
                            <a:ea typeface="Cambria Math" panose="02040503050406030204" pitchFamily="18" charset="0"/>
                          </a:rPr>
                          <m:t>𝜔</m:t>
                        </m:r>
                      </m:e>
                      <m:sub>
                        <m:r>
                          <a:rPr lang="en-US" altLang="zh-CN" sz="1400" b="0" i="1" smtClean="0">
                            <a:solidFill>
                              <a:schemeClr val="bg1"/>
                            </a:solidFill>
                            <a:effectLst/>
                            <a:latin typeface="Cambria Math" panose="02040503050406030204" pitchFamily="18" charset="0"/>
                          </a:rPr>
                          <m:t>𝑖</m:t>
                        </m:r>
                      </m:sub>
                    </m:sSub>
                  </m:oMath>
                </a14:m>
                <a:r>
                  <a:rPr kumimoji="1" lang="en-US" altLang="zh-CN" dirty="0">
                    <a:solidFill>
                      <a:schemeClr val="bg1"/>
                    </a:solidFill>
                    <a:latin typeface="+mj-lt"/>
                  </a:rPr>
                  <a:t> :  the weight of class </a:t>
                </a:r>
                <a:r>
                  <a:rPr kumimoji="1" lang="en-US" altLang="zh-CN" dirty="0" err="1">
                    <a:solidFill>
                      <a:schemeClr val="bg1"/>
                    </a:solidFill>
                    <a:latin typeface="+mj-lt"/>
                  </a:rPr>
                  <a:t>i</a:t>
                </a:r>
                <a:endParaRPr kumimoji="1" lang="en-US" altLang="zh-CN" dirty="0">
                  <a:solidFill>
                    <a:schemeClr val="bg1"/>
                  </a:solidFill>
                  <a:latin typeface="+mj-lt"/>
                </a:endParaRPr>
              </a:p>
              <a:p>
                <a14:m>
                  <m:oMath xmlns:m="http://schemas.openxmlformats.org/officeDocument/2006/math">
                    <m:sSub>
                      <m:sSubPr>
                        <m:ctrlPr>
                          <a:rPr lang="en-US" altLang="zh-CN" sz="1400" b="0" i="1" smtClean="0">
                            <a:solidFill>
                              <a:schemeClr val="bg1"/>
                            </a:solidFill>
                            <a:effectLst/>
                            <a:latin typeface="Cambria Math" panose="02040503050406030204" pitchFamily="18" charset="0"/>
                          </a:rPr>
                        </m:ctrlPr>
                      </m:sSubPr>
                      <m:e>
                        <m:r>
                          <a:rPr lang="en-US" altLang="zh-CN" sz="1400" b="0" i="1" smtClean="0">
                            <a:solidFill>
                              <a:schemeClr val="bg1"/>
                            </a:solidFill>
                            <a:effectLst/>
                            <a:latin typeface="Cambria Math" panose="02040503050406030204" pitchFamily="18" charset="0"/>
                          </a:rPr>
                          <m:t>𝑁</m:t>
                        </m:r>
                      </m:e>
                      <m:sub>
                        <m:r>
                          <a:rPr lang="en-US" altLang="zh-CN" sz="1400" b="0" i="1" smtClean="0">
                            <a:solidFill>
                              <a:schemeClr val="bg1"/>
                            </a:solidFill>
                            <a:effectLst/>
                            <a:latin typeface="Cambria Math" panose="02040503050406030204" pitchFamily="18" charset="0"/>
                            <a:ea typeface="Cambria Math" panose="02040503050406030204" pitchFamily="18" charset="0"/>
                          </a:rPr>
                          <m:t>𝑖</m:t>
                        </m:r>
                      </m:sub>
                    </m:sSub>
                  </m:oMath>
                </a14:m>
                <a:r>
                  <a:rPr kumimoji="1" lang="en-US" altLang="zh-CN" dirty="0">
                    <a:solidFill>
                      <a:schemeClr val="bg1"/>
                    </a:solidFill>
                    <a:latin typeface="+mj-lt"/>
                  </a:rPr>
                  <a:t> :  the number of text in class </a:t>
                </a:r>
                <a:r>
                  <a:rPr kumimoji="1" lang="en-US" altLang="zh-CN" dirty="0" err="1">
                    <a:solidFill>
                      <a:schemeClr val="bg1"/>
                    </a:solidFill>
                    <a:latin typeface="+mj-lt"/>
                  </a:rPr>
                  <a:t>i</a:t>
                </a:r>
                <a:endParaRPr kumimoji="1" lang="en-US" altLang="zh-CN" dirty="0">
                  <a:solidFill>
                    <a:schemeClr val="bg1"/>
                  </a:solidFill>
                  <a:latin typeface="+mj-lt"/>
                </a:endParaRPr>
              </a:p>
              <a:p>
                <a:endParaRPr kumimoji="1" lang="zh-CN" altLang="en-US" dirty="0">
                  <a:solidFill>
                    <a:schemeClr val="bg1"/>
                  </a:solidFill>
                  <a:latin typeface="+mj-lt"/>
                </a:endParaRPr>
              </a:p>
            </p:txBody>
          </p:sp>
        </mc:Choice>
        <mc:Fallback xmlns="">
          <p:sp>
            <p:nvSpPr>
              <p:cNvPr id="19" name="文本框 18">
                <a:extLst>
                  <a:ext uri="{FF2B5EF4-FFF2-40B4-BE49-F238E27FC236}">
                    <a16:creationId xmlns:a16="http://schemas.microsoft.com/office/drawing/2014/main" id="{5D7DDF56-0582-3FFB-B2AB-9B6F2278770F}"/>
                  </a:ext>
                </a:extLst>
              </p:cNvPr>
              <p:cNvSpPr txBox="1">
                <a:spLocks noRot="1" noChangeAspect="1" noMove="1" noResize="1" noEditPoints="1" noAdjustHandles="1" noChangeArrowheads="1" noChangeShapeType="1" noTextEdit="1"/>
              </p:cNvSpPr>
              <p:nvPr/>
            </p:nvSpPr>
            <p:spPr>
              <a:xfrm>
                <a:off x="1487608" y="5529969"/>
                <a:ext cx="2876697" cy="738664"/>
              </a:xfrm>
              <a:prstGeom prst="rect">
                <a:avLst/>
              </a:prstGeom>
              <a:blipFill>
                <a:blip r:embed="rId5"/>
                <a:stretch>
                  <a:fillRect t="-1695"/>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F130C2EA-ED06-EA9E-5682-FD5F76713913}"/>
              </a:ext>
            </a:extLst>
          </p:cNvPr>
          <p:cNvSpPr txBox="1"/>
          <p:nvPr/>
        </p:nvSpPr>
        <p:spPr>
          <a:xfrm>
            <a:off x="7135990" y="1826104"/>
            <a:ext cx="4287792" cy="1893339"/>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Assign class weights does not work well for Albert </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Balance Class Distribution</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Better Learning of Minority Class</a:t>
            </a:r>
          </a:p>
          <a:p>
            <a:pPr marL="285750" indent="-285750">
              <a:lnSpc>
                <a:spcPct val="150000"/>
              </a:lnSpc>
              <a:buClr>
                <a:schemeClr val="bg1"/>
              </a:buClr>
              <a:buFont typeface="Arial" panose="020B0604020202020204" pitchFamily="34" charset="0"/>
              <a:buChar char="•"/>
            </a:pPr>
            <a:r>
              <a:rPr kumimoji="1" lang="en-US" altLang="zh-CN" sz="1600" dirty="0">
                <a:solidFill>
                  <a:schemeClr val="bg1"/>
                </a:solidFill>
              </a:rPr>
              <a:t>Simplicity and computational efficiency</a:t>
            </a:r>
            <a:endParaRPr kumimoji="1" lang="zh-CN" altLang="en-US" sz="1600" dirty="0">
              <a:solidFill>
                <a:schemeClr val="bg1"/>
              </a:solidFill>
            </a:endParaRPr>
          </a:p>
        </p:txBody>
      </p:sp>
      <p:sp>
        <p:nvSpPr>
          <p:cNvPr id="26" name="圆角矩形 25">
            <a:extLst>
              <a:ext uri="{FF2B5EF4-FFF2-40B4-BE49-F238E27FC236}">
                <a16:creationId xmlns:a16="http://schemas.microsoft.com/office/drawing/2014/main" id="{98B8A3B5-3DE9-B751-2AE1-0CCCC542E394}"/>
              </a:ext>
            </a:extLst>
          </p:cNvPr>
          <p:cNvSpPr/>
          <p:nvPr/>
        </p:nvSpPr>
        <p:spPr>
          <a:xfrm>
            <a:off x="7294105" y="4624880"/>
            <a:ext cx="2297394" cy="402423"/>
          </a:xfrm>
          <a:prstGeom prst="roundRect">
            <a:avLst/>
          </a:prstGeom>
          <a:solidFill>
            <a:srgbClr val="FFF3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26B5907-CBEE-9284-63EA-3831F6469E11}"/>
              </a:ext>
            </a:extLst>
          </p:cNvPr>
          <p:cNvSpPr txBox="1"/>
          <p:nvPr/>
        </p:nvSpPr>
        <p:spPr>
          <a:xfrm>
            <a:off x="7399363" y="4677888"/>
            <a:ext cx="2184001" cy="307777"/>
          </a:xfrm>
          <a:prstGeom prst="rect">
            <a:avLst/>
          </a:prstGeom>
          <a:noFill/>
        </p:spPr>
        <p:txBody>
          <a:bodyPr wrap="square" rtlCol="0">
            <a:spAutoFit/>
          </a:bodyPr>
          <a:lstStyle/>
          <a:p>
            <a:r>
              <a:rPr kumimoji="1" lang="en-US" altLang="zh-CN" b="1" dirty="0">
                <a:solidFill>
                  <a:srgbClr val="0046BD"/>
                </a:solidFill>
              </a:rPr>
              <a:t>Set threshold to 5,000</a:t>
            </a:r>
            <a:endParaRPr kumimoji="1" lang="zh-CN" altLang="en-US" b="1" dirty="0">
              <a:solidFill>
                <a:srgbClr val="0046BD"/>
              </a:solidFill>
            </a:endParaRPr>
          </a:p>
        </p:txBody>
      </p:sp>
      <p:sp>
        <p:nvSpPr>
          <p:cNvPr id="30" name="文本框 29">
            <a:extLst>
              <a:ext uri="{FF2B5EF4-FFF2-40B4-BE49-F238E27FC236}">
                <a16:creationId xmlns:a16="http://schemas.microsoft.com/office/drawing/2014/main" id="{5046C441-40EE-FEA6-02B5-E31BA5654E57}"/>
              </a:ext>
            </a:extLst>
          </p:cNvPr>
          <p:cNvSpPr txBox="1"/>
          <p:nvPr/>
        </p:nvSpPr>
        <p:spPr>
          <a:xfrm>
            <a:off x="10060703" y="4641276"/>
            <a:ext cx="2184002" cy="400110"/>
          </a:xfrm>
          <a:prstGeom prst="rect">
            <a:avLst/>
          </a:prstGeom>
          <a:noFill/>
        </p:spPr>
        <p:txBody>
          <a:bodyPr wrap="square" rtlCol="0">
            <a:spAutoFit/>
          </a:bodyPr>
          <a:lstStyle/>
          <a:p>
            <a:r>
              <a:rPr kumimoji="1" lang="en-US" altLang="zh-CN" sz="2000" b="1" dirty="0">
                <a:solidFill>
                  <a:srgbClr val="FFF302"/>
                </a:solidFill>
              </a:rPr>
              <a:t>478,985 text</a:t>
            </a:r>
          </a:p>
        </p:txBody>
      </p:sp>
      <p:sp>
        <p:nvSpPr>
          <p:cNvPr id="4" name="Google Shape;385;g2b0b4840e90_1_152">
            <a:extLst>
              <a:ext uri="{FF2B5EF4-FFF2-40B4-BE49-F238E27FC236}">
                <a16:creationId xmlns:a16="http://schemas.microsoft.com/office/drawing/2014/main" id="{28E33AAE-BEF8-9C8F-5292-9CCB5176FC81}"/>
              </a:ext>
            </a:extLst>
          </p:cNvPr>
          <p:cNvSpPr/>
          <p:nvPr/>
        </p:nvSpPr>
        <p:spPr>
          <a:xfrm rot="5400000">
            <a:off x="9583635" y="4709850"/>
            <a:ext cx="569254" cy="262962"/>
          </a:xfrm>
          <a:prstGeom prst="triangle">
            <a:avLst>
              <a:gd name="adj" fmla="val 50515"/>
            </a:avLst>
          </a:prstGeom>
          <a:gradFill>
            <a:gsLst>
              <a:gs pos="0">
                <a:srgbClr val="FFFFFF">
                  <a:alpha val="64705"/>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矩形 13">
            <a:extLst>
              <a:ext uri="{FF2B5EF4-FFF2-40B4-BE49-F238E27FC236}">
                <a16:creationId xmlns:a16="http://schemas.microsoft.com/office/drawing/2014/main" id="{7B04DFE3-D6AD-BC2C-6A82-F9EA7CEBAE6B}"/>
              </a:ext>
            </a:extLst>
          </p:cNvPr>
          <p:cNvSpPr/>
          <p:nvPr/>
        </p:nvSpPr>
        <p:spPr>
          <a:xfrm>
            <a:off x="599090" y="1990370"/>
            <a:ext cx="436212" cy="3034059"/>
          </a:xfrm>
          <a:prstGeom prst="rect">
            <a:avLst/>
          </a:prstGeom>
          <a:solidFill>
            <a:srgbClr val="004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686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51" name="矩形 50">
            <a:extLst>
              <a:ext uri="{FF2B5EF4-FFF2-40B4-BE49-F238E27FC236}">
                <a16:creationId xmlns:a16="http://schemas.microsoft.com/office/drawing/2014/main" id="{C1440F40-1687-0EEA-27C6-4A051F2E13A1}"/>
              </a:ext>
            </a:extLst>
          </p:cNvPr>
          <p:cNvSpPr/>
          <p:nvPr/>
        </p:nvSpPr>
        <p:spPr>
          <a:xfrm>
            <a:off x="6842493" y="5059081"/>
            <a:ext cx="4762132" cy="9559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61B1E756-B6F0-E111-B98A-25EC39AA1D98}"/>
              </a:ext>
            </a:extLst>
          </p:cNvPr>
          <p:cNvSpPr/>
          <p:nvPr/>
        </p:nvSpPr>
        <p:spPr>
          <a:xfrm>
            <a:off x="6842493" y="1051753"/>
            <a:ext cx="4762132" cy="40010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30" name="Picture 6" descr="Output image">
            <a:extLst>
              <a:ext uri="{FF2B5EF4-FFF2-40B4-BE49-F238E27FC236}">
                <a16:creationId xmlns:a16="http://schemas.microsoft.com/office/drawing/2014/main" id="{E6D46620-3B9E-E6A1-96B6-E8D7E9645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65" y="1966284"/>
            <a:ext cx="4080197" cy="2477420"/>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0E5881E7-25C3-5CE4-F946-874ED63369B2}"/>
              </a:ext>
            </a:extLst>
          </p:cNvPr>
          <p:cNvSpPr/>
          <p:nvPr/>
        </p:nvSpPr>
        <p:spPr>
          <a:xfrm>
            <a:off x="4441095" y="1680367"/>
            <a:ext cx="2085007" cy="295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34852293-CAC5-3DF8-A6E7-EBB5C75578AF}"/>
              </a:ext>
            </a:extLst>
          </p:cNvPr>
          <p:cNvSpPr/>
          <p:nvPr/>
        </p:nvSpPr>
        <p:spPr>
          <a:xfrm>
            <a:off x="515937" y="1064871"/>
            <a:ext cx="5999956" cy="40010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6" name="Google Shape;236;p5"/>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cxnSp>
        <p:nvCxnSpPr>
          <p:cNvPr id="237" name="Google Shape;237;p5"/>
          <p:cNvCxnSpPr/>
          <p:nvPr/>
        </p:nvCxnSpPr>
        <p:spPr>
          <a:xfrm>
            <a:off x="334498" y="6542295"/>
            <a:ext cx="11488307" cy="0"/>
          </a:xfrm>
          <a:prstGeom prst="straightConnector1">
            <a:avLst/>
          </a:prstGeom>
          <a:noFill/>
          <a:ln w="12700" cap="flat" cmpd="sng">
            <a:solidFill>
              <a:schemeClr val="lt1"/>
            </a:solidFill>
            <a:prstDash val="solid"/>
            <a:miter lim="800000"/>
            <a:headEnd type="none" w="sm" len="sm"/>
            <a:tailEnd type="none" w="sm" len="sm"/>
          </a:ln>
        </p:spPr>
      </p:cxnSp>
      <p:sp>
        <p:nvSpPr>
          <p:cNvPr id="239" name="Google Shape;239;p5"/>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dirty="0">
                <a:solidFill>
                  <a:srgbClr val="FFF200"/>
                </a:solidFill>
                <a:latin typeface="Arial"/>
                <a:ea typeface="Arial"/>
                <a:cs typeface="Arial"/>
                <a:sym typeface="Arial"/>
              </a:rPr>
              <a:t>Modeling: From Bert to Albert</a:t>
            </a:r>
            <a:endParaRPr sz="3600" b="0" dirty="0">
              <a:solidFill>
                <a:schemeClr val="dk1"/>
              </a:solidFill>
              <a:latin typeface="Arial"/>
              <a:ea typeface="Arial"/>
              <a:cs typeface="Arial"/>
              <a:sym typeface="Arial"/>
            </a:endParaRPr>
          </a:p>
        </p:txBody>
      </p:sp>
      <p:sp>
        <p:nvSpPr>
          <p:cNvPr id="2" name="文本框 1">
            <a:extLst>
              <a:ext uri="{FF2B5EF4-FFF2-40B4-BE49-F238E27FC236}">
                <a16:creationId xmlns:a16="http://schemas.microsoft.com/office/drawing/2014/main" id="{58DD7447-B7D6-3932-996F-304B8BABA3F3}"/>
              </a:ext>
            </a:extLst>
          </p:cNvPr>
          <p:cNvSpPr txBox="1"/>
          <p:nvPr/>
        </p:nvSpPr>
        <p:spPr>
          <a:xfrm>
            <a:off x="515938" y="1064871"/>
            <a:ext cx="3762148" cy="400110"/>
          </a:xfrm>
          <a:prstGeom prst="rect">
            <a:avLst/>
          </a:prstGeom>
          <a:noFill/>
        </p:spPr>
        <p:txBody>
          <a:bodyPr wrap="square" rtlCol="0">
            <a:spAutoFit/>
          </a:bodyPr>
          <a:lstStyle/>
          <a:p>
            <a:r>
              <a:rPr kumimoji="1" lang="en-US" altLang="zh-CN" sz="2000" b="1" dirty="0">
                <a:solidFill>
                  <a:schemeClr val="tx1"/>
                </a:solidFill>
              </a:rPr>
              <a:t>Bert-based-uncased model</a:t>
            </a:r>
            <a:endParaRPr kumimoji="1" lang="zh-CN" altLang="en-US" sz="2000" b="1" dirty="0">
              <a:solidFill>
                <a:schemeClr val="tx1"/>
              </a:solidFill>
            </a:endParaRPr>
          </a:p>
        </p:txBody>
      </p:sp>
      <p:sp>
        <p:nvSpPr>
          <p:cNvPr id="5" name="文本框 4">
            <a:extLst>
              <a:ext uri="{FF2B5EF4-FFF2-40B4-BE49-F238E27FC236}">
                <a16:creationId xmlns:a16="http://schemas.microsoft.com/office/drawing/2014/main" id="{51134572-79FC-022F-3FC5-396571CFB636}"/>
              </a:ext>
            </a:extLst>
          </p:cNvPr>
          <p:cNvSpPr txBox="1"/>
          <p:nvPr/>
        </p:nvSpPr>
        <p:spPr>
          <a:xfrm>
            <a:off x="6842493" y="1064869"/>
            <a:ext cx="2709317" cy="400110"/>
          </a:xfrm>
          <a:prstGeom prst="rect">
            <a:avLst/>
          </a:prstGeom>
          <a:noFill/>
          <a:ln>
            <a:noFill/>
          </a:ln>
        </p:spPr>
        <p:txBody>
          <a:bodyPr wrap="square" rtlCol="0">
            <a:spAutoFit/>
          </a:bodyPr>
          <a:lstStyle/>
          <a:p>
            <a:r>
              <a:rPr kumimoji="1" lang="en-US" altLang="zh-CN" sz="2000" b="1" dirty="0">
                <a:solidFill>
                  <a:schemeClr val="tx1"/>
                </a:solidFill>
              </a:rPr>
              <a:t>A-little-</a:t>
            </a:r>
            <a:r>
              <a:rPr kumimoji="1" lang="en-US" altLang="zh-CN" sz="2000" b="1" dirty="0" err="1">
                <a:solidFill>
                  <a:schemeClr val="tx1"/>
                </a:solidFill>
              </a:rPr>
              <a:t>bert</a:t>
            </a:r>
            <a:r>
              <a:rPr kumimoji="1" lang="en-US" altLang="zh-CN" sz="2000" b="1" dirty="0">
                <a:solidFill>
                  <a:schemeClr val="tx1"/>
                </a:solidFill>
              </a:rPr>
              <a:t> model</a:t>
            </a:r>
            <a:endParaRPr kumimoji="1" lang="zh-CN" altLang="en-US" sz="2000" b="1" dirty="0">
              <a:solidFill>
                <a:schemeClr val="tx1"/>
              </a:solidFill>
            </a:endParaRPr>
          </a:p>
        </p:txBody>
      </p:sp>
      <p:sp>
        <p:nvSpPr>
          <p:cNvPr id="7" name="文本框 6">
            <a:extLst>
              <a:ext uri="{FF2B5EF4-FFF2-40B4-BE49-F238E27FC236}">
                <a16:creationId xmlns:a16="http://schemas.microsoft.com/office/drawing/2014/main" id="{816BC867-A753-E3C3-7927-1E73C10E4F96}"/>
              </a:ext>
            </a:extLst>
          </p:cNvPr>
          <p:cNvSpPr txBox="1"/>
          <p:nvPr/>
        </p:nvSpPr>
        <p:spPr>
          <a:xfrm>
            <a:off x="1156345" y="4544740"/>
            <a:ext cx="1261108" cy="307777"/>
          </a:xfrm>
          <a:prstGeom prst="rect">
            <a:avLst/>
          </a:prstGeom>
          <a:noFill/>
        </p:spPr>
        <p:txBody>
          <a:bodyPr wrap="square" rtlCol="0">
            <a:spAutoFit/>
          </a:bodyPr>
          <a:lstStyle/>
          <a:p>
            <a:r>
              <a:rPr kumimoji="1" lang="en-US" altLang="zh-CN" b="1" dirty="0">
                <a:solidFill>
                  <a:schemeClr val="bg1"/>
                </a:solidFill>
              </a:rPr>
              <a:t>Sentence 1</a:t>
            </a:r>
            <a:endParaRPr kumimoji="1" lang="zh-CN" altLang="en-US" b="1" dirty="0">
              <a:solidFill>
                <a:schemeClr val="bg1"/>
              </a:solidFill>
            </a:endParaRPr>
          </a:p>
        </p:txBody>
      </p:sp>
      <p:sp>
        <p:nvSpPr>
          <p:cNvPr id="8" name="文本框 7">
            <a:extLst>
              <a:ext uri="{FF2B5EF4-FFF2-40B4-BE49-F238E27FC236}">
                <a16:creationId xmlns:a16="http://schemas.microsoft.com/office/drawing/2014/main" id="{4C193AE4-61BF-2CED-BB65-5BBC88DB6638}"/>
              </a:ext>
            </a:extLst>
          </p:cNvPr>
          <p:cNvSpPr txBox="1"/>
          <p:nvPr/>
        </p:nvSpPr>
        <p:spPr>
          <a:xfrm>
            <a:off x="3071014" y="4546930"/>
            <a:ext cx="1133135" cy="307777"/>
          </a:xfrm>
          <a:prstGeom prst="rect">
            <a:avLst/>
          </a:prstGeom>
          <a:noFill/>
        </p:spPr>
        <p:txBody>
          <a:bodyPr wrap="square" rtlCol="0">
            <a:spAutoFit/>
          </a:bodyPr>
          <a:lstStyle/>
          <a:p>
            <a:r>
              <a:rPr kumimoji="1" lang="en-US" altLang="zh-CN" b="1" dirty="0">
                <a:solidFill>
                  <a:schemeClr val="bg1"/>
                </a:solidFill>
              </a:rPr>
              <a:t>Sentence 2</a:t>
            </a:r>
            <a:endParaRPr kumimoji="1" lang="zh-CN" altLang="en-US" b="1" dirty="0">
              <a:solidFill>
                <a:schemeClr val="bg1"/>
              </a:solidFill>
            </a:endParaRPr>
          </a:p>
        </p:txBody>
      </p:sp>
      <p:cxnSp>
        <p:nvCxnSpPr>
          <p:cNvPr id="10" name="直线连接符 9">
            <a:extLst>
              <a:ext uri="{FF2B5EF4-FFF2-40B4-BE49-F238E27FC236}">
                <a16:creationId xmlns:a16="http://schemas.microsoft.com/office/drawing/2014/main" id="{53940DF9-B833-7275-EA7A-6B32E767FFB4}"/>
              </a:ext>
            </a:extLst>
          </p:cNvPr>
          <p:cNvCxnSpPr>
            <a:cxnSpLocks/>
          </p:cNvCxnSpPr>
          <p:nvPr/>
        </p:nvCxnSpPr>
        <p:spPr>
          <a:xfrm>
            <a:off x="1232418" y="4443704"/>
            <a:ext cx="0" cy="714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6B484BCC-5A2F-8911-E5B2-68F73C81B363}"/>
              </a:ext>
            </a:extLst>
          </p:cNvPr>
          <p:cNvCxnSpPr>
            <a:cxnSpLocks/>
          </p:cNvCxnSpPr>
          <p:nvPr/>
        </p:nvCxnSpPr>
        <p:spPr>
          <a:xfrm>
            <a:off x="2158913" y="4443704"/>
            <a:ext cx="0" cy="696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B6F49045-6258-55EF-B63B-8AECA654FFC1}"/>
              </a:ext>
            </a:extLst>
          </p:cNvPr>
          <p:cNvCxnSpPr>
            <a:cxnSpLocks/>
          </p:cNvCxnSpPr>
          <p:nvPr/>
        </p:nvCxnSpPr>
        <p:spPr>
          <a:xfrm>
            <a:off x="3185788" y="4428464"/>
            <a:ext cx="0" cy="86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7FCDB08B-7A16-0278-734C-BA9576B2E8AA}"/>
              </a:ext>
            </a:extLst>
          </p:cNvPr>
          <p:cNvCxnSpPr>
            <a:cxnSpLocks/>
          </p:cNvCxnSpPr>
          <p:nvPr/>
        </p:nvCxnSpPr>
        <p:spPr>
          <a:xfrm>
            <a:off x="3958162" y="4428464"/>
            <a:ext cx="0" cy="866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E80B36E8-0EDB-9C76-A7E7-48D17F945D38}"/>
              </a:ext>
            </a:extLst>
          </p:cNvPr>
          <p:cNvCxnSpPr/>
          <p:nvPr/>
        </p:nvCxnSpPr>
        <p:spPr>
          <a:xfrm>
            <a:off x="1232418" y="4510089"/>
            <a:ext cx="926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EA164AE4-34C7-CD38-6F0F-B9F780D8AF9D}"/>
              </a:ext>
            </a:extLst>
          </p:cNvPr>
          <p:cNvCxnSpPr>
            <a:cxnSpLocks/>
          </p:cNvCxnSpPr>
          <p:nvPr/>
        </p:nvCxnSpPr>
        <p:spPr>
          <a:xfrm>
            <a:off x="3185788" y="4515140"/>
            <a:ext cx="7723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C5BE24EA-84BF-2490-A1D6-C024E7ECC75E}"/>
              </a:ext>
            </a:extLst>
          </p:cNvPr>
          <p:cNvCxnSpPr/>
          <p:nvPr/>
        </p:nvCxnSpPr>
        <p:spPr>
          <a:xfrm>
            <a:off x="1707693" y="4507710"/>
            <a:ext cx="0" cy="103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5B5C8403-D821-C4B3-F9FC-B286C912F60E}"/>
              </a:ext>
            </a:extLst>
          </p:cNvPr>
          <p:cNvCxnSpPr/>
          <p:nvPr/>
        </p:nvCxnSpPr>
        <p:spPr>
          <a:xfrm>
            <a:off x="3594888" y="4515140"/>
            <a:ext cx="0" cy="1036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ADE4464-7932-621A-726F-1BC1EF393453}"/>
              </a:ext>
            </a:extLst>
          </p:cNvPr>
          <p:cNvSpPr txBox="1"/>
          <p:nvPr/>
        </p:nvSpPr>
        <p:spPr>
          <a:xfrm>
            <a:off x="521940" y="5034585"/>
            <a:ext cx="3744583" cy="954107"/>
          </a:xfrm>
          <a:prstGeom prst="rect">
            <a:avLst/>
          </a:prstGeom>
          <a:noFill/>
        </p:spPr>
        <p:txBody>
          <a:bodyPr wrap="square" rtlCol="0">
            <a:spAutoFit/>
          </a:bodyPr>
          <a:lstStyle>
            <a:defPPr marR="0" lvl="0" algn="l" rtl="0">
              <a:lnSpc>
                <a:spcPct val="100000"/>
              </a:lnSpc>
              <a:spcBef>
                <a:spcPts val="0"/>
              </a:spcBef>
              <a:spcAft>
                <a:spcPts val="0"/>
              </a:spcAft>
            </a:defPPr>
            <a:lvl1pPr>
              <a:defRPr>
                <a:solidFill>
                  <a:schemeClr val="bg1"/>
                </a:solidFill>
                <a:effectLst/>
                <a:latin typeface="Söhne"/>
              </a:defRPr>
            </a:lvl1pPr>
          </a:lstStyle>
          <a:p>
            <a:pPr algn="ctr"/>
            <a:r>
              <a:rPr lang="zh-CN" altLang="en-US" dirty="0"/>
              <a:t>A woman has called best buy to ask if she can get a refund for a watch she bought on date and the cashier rang her up for the full lawn like my best buy total rewards membership thing.</a:t>
            </a:r>
          </a:p>
        </p:txBody>
      </p:sp>
      <p:sp>
        <p:nvSpPr>
          <p:cNvPr id="26" name="文本框 25">
            <a:extLst>
              <a:ext uri="{FF2B5EF4-FFF2-40B4-BE49-F238E27FC236}">
                <a16:creationId xmlns:a16="http://schemas.microsoft.com/office/drawing/2014/main" id="{F43927E5-B9B0-1034-0411-0F255DBCE8CC}"/>
              </a:ext>
            </a:extLst>
          </p:cNvPr>
          <p:cNvSpPr txBox="1"/>
          <p:nvPr/>
        </p:nvSpPr>
        <p:spPr>
          <a:xfrm>
            <a:off x="2079736" y="1645496"/>
            <a:ext cx="2291151" cy="338554"/>
          </a:xfrm>
          <a:prstGeom prst="rect">
            <a:avLst/>
          </a:prstGeom>
          <a:noFill/>
        </p:spPr>
        <p:txBody>
          <a:bodyPr wrap="square">
            <a:spAutoFit/>
          </a:bodyPr>
          <a:lstStyle/>
          <a:p>
            <a:r>
              <a:rPr lang="zh-CN" altLang="en-US" sz="1600" b="1" dirty="0">
                <a:solidFill>
                  <a:srgbClr val="FFFF00"/>
                </a:solidFill>
              </a:rPr>
              <a:t>rewards or discounts</a:t>
            </a:r>
          </a:p>
        </p:txBody>
      </p:sp>
      <p:sp>
        <p:nvSpPr>
          <p:cNvPr id="27" name="右箭头 26">
            <a:extLst>
              <a:ext uri="{FF2B5EF4-FFF2-40B4-BE49-F238E27FC236}">
                <a16:creationId xmlns:a16="http://schemas.microsoft.com/office/drawing/2014/main" id="{A93ED2E7-FA93-DE4C-5CE7-512A5A0C4FF0}"/>
              </a:ext>
            </a:extLst>
          </p:cNvPr>
          <p:cNvSpPr/>
          <p:nvPr/>
        </p:nvSpPr>
        <p:spPr>
          <a:xfrm>
            <a:off x="1231981" y="1680367"/>
            <a:ext cx="769796" cy="298025"/>
          </a:xfrm>
          <a:prstGeom prst="rightArrow">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6F820C4-F05D-7393-4A52-9D9580282941}"/>
              </a:ext>
            </a:extLst>
          </p:cNvPr>
          <p:cNvSpPr txBox="1"/>
          <p:nvPr/>
        </p:nvSpPr>
        <p:spPr>
          <a:xfrm>
            <a:off x="465293" y="1561624"/>
            <a:ext cx="721788" cy="523220"/>
          </a:xfrm>
          <a:prstGeom prst="rect">
            <a:avLst/>
          </a:prstGeom>
          <a:noFill/>
        </p:spPr>
        <p:txBody>
          <a:bodyPr wrap="square" rtlCol="0">
            <a:spAutoFit/>
          </a:bodyPr>
          <a:lstStyle/>
          <a:p>
            <a:r>
              <a:rPr kumimoji="1" lang="en-US" altLang="zh-CN" b="1" dirty="0">
                <a:solidFill>
                  <a:schemeClr val="bg1"/>
                </a:solidFill>
              </a:rPr>
              <a:t>Class </a:t>
            </a:r>
          </a:p>
          <a:p>
            <a:r>
              <a:rPr kumimoji="1" lang="en-US" altLang="zh-CN" b="1" dirty="0">
                <a:solidFill>
                  <a:schemeClr val="bg1"/>
                </a:solidFill>
              </a:rPr>
              <a:t>Label</a:t>
            </a:r>
            <a:endParaRPr kumimoji="1" lang="zh-CN" altLang="en-US" b="1" dirty="0">
              <a:solidFill>
                <a:schemeClr val="bg1"/>
              </a:solidFill>
            </a:endParaRPr>
          </a:p>
        </p:txBody>
      </p:sp>
      <p:sp>
        <p:nvSpPr>
          <p:cNvPr id="29" name="右箭头 28">
            <a:extLst>
              <a:ext uri="{FF2B5EF4-FFF2-40B4-BE49-F238E27FC236}">
                <a16:creationId xmlns:a16="http://schemas.microsoft.com/office/drawing/2014/main" id="{FB44AD86-24A7-3122-E3E4-CC67BC65286C}"/>
              </a:ext>
            </a:extLst>
          </p:cNvPr>
          <p:cNvSpPr/>
          <p:nvPr/>
        </p:nvSpPr>
        <p:spPr>
          <a:xfrm rot="16200000">
            <a:off x="1616047" y="4724711"/>
            <a:ext cx="183293" cy="364670"/>
          </a:xfrm>
          <a:prstGeom prst="rightArrow">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8CD56980-FAB1-61A1-75CE-A59A569D52D0}"/>
              </a:ext>
            </a:extLst>
          </p:cNvPr>
          <p:cNvSpPr/>
          <p:nvPr/>
        </p:nvSpPr>
        <p:spPr>
          <a:xfrm rot="16200000">
            <a:off x="3508850" y="4722654"/>
            <a:ext cx="179177" cy="364670"/>
          </a:xfrm>
          <a:prstGeom prst="rightArrow">
            <a:avLst/>
          </a:prstGeom>
          <a:solidFill>
            <a:srgbClr val="FF000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149BE6B9-B949-F5F3-6257-04F3A9F000FA}"/>
              </a:ext>
            </a:extLst>
          </p:cNvPr>
          <p:cNvSpPr txBox="1"/>
          <p:nvPr/>
        </p:nvSpPr>
        <p:spPr>
          <a:xfrm>
            <a:off x="4461516" y="1747302"/>
            <a:ext cx="2085008" cy="2769989"/>
          </a:xfrm>
          <a:prstGeom prst="rect">
            <a:avLst/>
          </a:prstGeom>
          <a:noFill/>
        </p:spPr>
        <p:txBody>
          <a:bodyPr wrap="square" rtlCol="0">
            <a:spAutoFit/>
          </a:bodyPr>
          <a:lstStyle/>
          <a:p>
            <a:r>
              <a:rPr lang="en-US" altLang="zh-CN" b="1" i="0" dirty="0">
                <a:solidFill>
                  <a:srgbClr val="FFFF00"/>
                </a:solidFill>
                <a:effectLst/>
                <a:latin typeface="Source Sans Pro" panose="020F0502020204030204" pitchFamily="34" charset="0"/>
              </a:rPr>
              <a:t>RNN </a:t>
            </a:r>
            <a:r>
              <a:rPr lang="en-US" altLang="zh-CN" b="0" i="0" dirty="0">
                <a:solidFill>
                  <a:schemeClr val="bg1"/>
                </a:solidFill>
                <a:effectLst/>
                <a:latin typeface="Source Sans Pro" panose="020F0502020204030204" pitchFamily="34" charset="0"/>
              </a:rPr>
              <a:t> </a:t>
            </a:r>
          </a:p>
          <a:p>
            <a:pPr>
              <a:spcAft>
                <a:spcPts val="1200"/>
              </a:spcAft>
            </a:pPr>
            <a:r>
              <a:rPr lang="en-US" altLang="zh-CN" b="0" i="0" dirty="0">
                <a:solidFill>
                  <a:schemeClr val="bg1"/>
                </a:solidFill>
                <a:effectLst/>
                <a:latin typeface="Source Sans Pro" panose="020F0502020204030204" pitchFamily="34" charset="0"/>
              </a:rPr>
              <a:t>usually sees the words one after the other</a:t>
            </a:r>
          </a:p>
          <a:p>
            <a:r>
              <a:rPr lang="en-US" altLang="zh-CN" b="1" i="0" dirty="0">
                <a:solidFill>
                  <a:srgbClr val="FFFF00"/>
                </a:solidFill>
                <a:effectLst/>
                <a:latin typeface="Source Sans Pro" panose="020F0502020204030204" pitchFamily="34" charset="0"/>
              </a:rPr>
              <a:t>GPT </a:t>
            </a:r>
            <a:r>
              <a:rPr lang="en-US" altLang="zh-CN" b="0" i="0" dirty="0">
                <a:solidFill>
                  <a:schemeClr val="bg1"/>
                </a:solidFill>
                <a:effectLst/>
                <a:latin typeface="Source Sans Pro" panose="020F0502020204030204" pitchFamily="34" charset="0"/>
              </a:rPr>
              <a:t> </a:t>
            </a:r>
          </a:p>
          <a:p>
            <a:pPr>
              <a:spcAft>
                <a:spcPts val="1200"/>
              </a:spcAft>
            </a:pPr>
            <a:r>
              <a:rPr lang="en-US" altLang="zh-CN" b="0" i="0" dirty="0">
                <a:solidFill>
                  <a:schemeClr val="bg1"/>
                </a:solidFill>
                <a:effectLst/>
                <a:latin typeface="Source Sans Pro" panose="020F0502020204030204" pitchFamily="34" charset="0"/>
              </a:rPr>
              <a:t>internally masks the future tokens</a:t>
            </a:r>
          </a:p>
          <a:p>
            <a:r>
              <a:rPr lang="en-US" altLang="zh-CN" b="1" dirty="0">
                <a:solidFill>
                  <a:srgbClr val="FFFF00"/>
                </a:solidFill>
                <a:latin typeface="Source Sans Pro" panose="020F0502020204030204" pitchFamily="34" charset="0"/>
              </a:rPr>
              <a:t>BERT </a:t>
            </a:r>
            <a:r>
              <a:rPr lang="en-US" altLang="zh-CN" b="1" i="0" dirty="0">
                <a:solidFill>
                  <a:srgbClr val="FFFF00"/>
                </a:solidFill>
                <a:effectLst/>
                <a:latin typeface="Source Sans Pro" panose="020F0502020204030204" pitchFamily="34" charset="0"/>
              </a:rPr>
              <a:t> </a:t>
            </a:r>
          </a:p>
          <a:p>
            <a:pPr>
              <a:spcAft>
                <a:spcPts val="1000"/>
              </a:spcAft>
            </a:pPr>
            <a:r>
              <a:rPr lang="en-US" altLang="zh-CN" b="0" i="0" dirty="0">
                <a:solidFill>
                  <a:schemeClr val="bg1"/>
                </a:solidFill>
                <a:effectLst/>
                <a:latin typeface="Source Sans Pro" panose="020F0502020204030204" pitchFamily="34" charset="0"/>
              </a:rPr>
              <a:t>allows the model to learn a </a:t>
            </a:r>
            <a:r>
              <a:rPr lang="en-US" altLang="zh-CN" b="1" i="0" dirty="0">
                <a:solidFill>
                  <a:schemeClr val="bg1"/>
                </a:solidFill>
                <a:effectLst/>
                <a:latin typeface="Source Sans Pro" panose="020F0502020204030204" pitchFamily="34" charset="0"/>
              </a:rPr>
              <a:t>bidirectional representation </a:t>
            </a:r>
            <a:r>
              <a:rPr lang="en-US" altLang="zh-CN" b="0" i="0" dirty="0">
                <a:solidFill>
                  <a:schemeClr val="bg1"/>
                </a:solidFill>
                <a:effectLst/>
                <a:latin typeface="Source Sans Pro" panose="020F0502020204030204" pitchFamily="34" charset="0"/>
              </a:rPr>
              <a:t>of the sentence</a:t>
            </a:r>
            <a:endParaRPr kumimoji="1" lang="en-US" altLang="zh-CN" b="1" dirty="0">
              <a:solidFill>
                <a:schemeClr val="bg1"/>
              </a:solidFill>
              <a:latin typeface="Source Sans Pro" panose="020F0502020204030204" pitchFamily="34" charset="0"/>
            </a:endParaRPr>
          </a:p>
        </p:txBody>
      </p:sp>
      <p:sp>
        <p:nvSpPr>
          <p:cNvPr id="39" name="矩形 38">
            <a:extLst>
              <a:ext uri="{FF2B5EF4-FFF2-40B4-BE49-F238E27FC236}">
                <a16:creationId xmlns:a16="http://schemas.microsoft.com/office/drawing/2014/main" id="{5ADC67BC-D5CC-AD11-2092-15F129F491B8}"/>
              </a:ext>
            </a:extLst>
          </p:cNvPr>
          <p:cNvSpPr/>
          <p:nvPr/>
        </p:nvSpPr>
        <p:spPr>
          <a:xfrm>
            <a:off x="4430884" y="4973301"/>
            <a:ext cx="2085008" cy="105413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64035EBE-C7BF-7FEC-D6B8-D6F6336AAF86}"/>
              </a:ext>
            </a:extLst>
          </p:cNvPr>
          <p:cNvSpPr txBox="1"/>
          <p:nvPr/>
        </p:nvSpPr>
        <p:spPr>
          <a:xfrm>
            <a:off x="4461516" y="5046724"/>
            <a:ext cx="1971617" cy="833562"/>
          </a:xfrm>
          <a:prstGeom prst="rect">
            <a:avLst/>
          </a:prstGeom>
          <a:noFill/>
        </p:spPr>
        <p:txBody>
          <a:bodyPr wrap="square" rtlCol="0">
            <a:spAutoFit/>
          </a:bodyPr>
          <a:lstStyle/>
          <a:p>
            <a:pPr>
              <a:spcAft>
                <a:spcPts val="500"/>
              </a:spcAft>
            </a:pPr>
            <a:r>
              <a:rPr kumimoji="1" lang="en-US" altLang="zh-CN" sz="1600" b="1" dirty="0">
                <a:solidFill>
                  <a:srgbClr val="C00000"/>
                </a:solidFill>
              </a:rPr>
              <a:t>Problem</a:t>
            </a:r>
          </a:p>
          <a:p>
            <a:pPr marL="342900" indent="-342900">
              <a:buFont typeface="+mj-lt"/>
              <a:buAutoNum type="arabicPeriod"/>
            </a:pPr>
            <a:r>
              <a:rPr kumimoji="1" lang="en-US" altLang="zh-CN" b="1" dirty="0">
                <a:solidFill>
                  <a:schemeClr val="tx1"/>
                </a:solidFill>
              </a:rPr>
              <a:t>Memory Issue</a:t>
            </a:r>
          </a:p>
          <a:p>
            <a:pPr marL="342900" indent="-342900">
              <a:buAutoNum type="arabicPeriod"/>
            </a:pPr>
            <a:r>
              <a:rPr kumimoji="1" lang="en-US" altLang="zh-CN" b="1" dirty="0">
                <a:solidFill>
                  <a:schemeClr val="tx1"/>
                </a:solidFill>
              </a:rPr>
              <a:t>Low Accuracy</a:t>
            </a:r>
          </a:p>
        </p:txBody>
      </p:sp>
      <p:graphicFrame>
        <p:nvGraphicFramePr>
          <p:cNvPr id="43" name="表格 42">
            <a:extLst>
              <a:ext uri="{FF2B5EF4-FFF2-40B4-BE49-F238E27FC236}">
                <a16:creationId xmlns:a16="http://schemas.microsoft.com/office/drawing/2014/main" id="{018BA020-FE12-E61B-246A-8B22178CEDC5}"/>
              </a:ext>
            </a:extLst>
          </p:cNvPr>
          <p:cNvGraphicFramePr>
            <a:graphicFrameLocks noGrp="1"/>
          </p:cNvGraphicFramePr>
          <p:nvPr/>
        </p:nvGraphicFramePr>
        <p:xfrm>
          <a:off x="6842493" y="4118563"/>
          <a:ext cx="4762132" cy="727599"/>
        </p:xfrm>
        <a:graphic>
          <a:graphicData uri="http://schemas.openxmlformats.org/drawingml/2006/table">
            <a:tbl>
              <a:tblPr firstRow="1" bandRow="1">
                <a:tableStyleId>{5C22544A-7EE6-4342-B048-85BDC9FD1C3A}</a:tableStyleId>
              </a:tblPr>
              <a:tblGrid>
                <a:gridCol w="726707">
                  <a:extLst>
                    <a:ext uri="{9D8B030D-6E8A-4147-A177-3AD203B41FA5}">
                      <a16:colId xmlns:a16="http://schemas.microsoft.com/office/drawing/2014/main" val="1520581413"/>
                    </a:ext>
                  </a:extLst>
                </a:gridCol>
                <a:gridCol w="1579387">
                  <a:extLst>
                    <a:ext uri="{9D8B030D-6E8A-4147-A177-3AD203B41FA5}">
                      <a16:colId xmlns:a16="http://schemas.microsoft.com/office/drawing/2014/main" val="2801348847"/>
                    </a:ext>
                  </a:extLst>
                </a:gridCol>
                <a:gridCol w="672000">
                  <a:extLst>
                    <a:ext uri="{9D8B030D-6E8A-4147-A177-3AD203B41FA5}">
                      <a16:colId xmlns:a16="http://schemas.microsoft.com/office/drawing/2014/main" val="1625525988"/>
                    </a:ext>
                  </a:extLst>
                </a:gridCol>
                <a:gridCol w="715333">
                  <a:extLst>
                    <a:ext uri="{9D8B030D-6E8A-4147-A177-3AD203B41FA5}">
                      <a16:colId xmlns:a16="http://schemas.microsoft.com/office/drawing/2014/main" val="155890706"/>
                    </a:ext>
                  </a:extLst>
                </a:gridCol>
                <a:gridCol w="1068705">
                  <a:extLst>
                    <a:ext uri="{9D8B030D-6E8A-4147-A177-3AD203B41FA5}">
                      <a16:colId xmlns:a16="http://schemas.microsoft.com/office/drawing/2014/main" val="3955056596"/>
                    </a:ext>
                  </a:extLst>
                </a:gridCol>
              </a:tblGrid>
              <a:tr h="290719">
                <a:tc>
                  <a:txBody>
                    <a:bodyPr/>
                    <a:lstStyle/>
                    <a:p>
                      <a:pPr algn="ctr"/>
                      <a:r>
                        <a:rPr lang="en-US" altLang="zh-CN" sz="1200" dirty="0"/>
                        <a:t>Model</a:t>
                      </a:r>
                      <a:endParaRPr lang="zh-CN" alt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altLang="zh-CN" sz="1200" dirty="0">
                          <a:solidFill>
                            <a:srgbClr val="FFFF00"/>
                          </a:solidFill>
                        </a:rPr>
                        <a:t>Parameters</a:t>
                      </a:r>
                      <a:endParaRPr lang="zh-CN" altLang="en-US" sz="1200" dirty="0">
                        <a:solidFill>
                          <a:srgbClr val="FFFF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altLang="zh-CN" sz="1200" dirty="0"/>
                        <a:t>Layers</a:t>
                      </a:r>
                      <a:endParaRPr lang="zh-CN" alt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altLang="zh-CN" sz="1200" dirty="0"/>
                        <a:t>Hidden</a:t>
                      </a:r>
                      <a:endParaRPr lang="zh-CN" altLang="en-US" sz="1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altLang="zh-CN" sz="1200" dirty="0">
                          <a:solidFill>
                            <a:srgbClr val="FFFF00"/>
                          </a:solidFill>
                        </a:rPr>
                        <a:t>Embedding</a:t>
                      </a:r>
                      <a:endParaRPr lang="zh-CN" altLang="en-US" sz="1200" dirty="0">
                        <a:solidFill>
                          <a:srgbClr val="FFFF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176023240"/>
                  </a:ext>
                </a:extLst>
              </a:tr>
              <a:tr h="202991">
                <a:tc>
                  <a:txBody>
                    <a:bodyPr/>
                    <a:lstStyle/>
                    <a:p>
                      <a:pPr algn="ctr">
                        <a:lnSpc>
                          <a:spcPts val="1000"/>
                        </a:lnSpc>
                      </a:pPr>
                      <a:r>
                        <a:rPr lang="en-US" altLang="zh-CN" sz="1050" b="1" dirty="0">
                          <a:latin typeface="+mn-lt"/>
                        </a:rPr>
                        <a:t>BERT</a:t>
                      </a:r>
                      <a:endParaRPr lang="zh-CN" altLang="en-US" sz="1050" b="1" dirty="0">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1" dirty="0">
                          <a:latin typeface="+mn-lt"/>
                        </a:rPr>
                        <a:t>108M</a:t>
                      </a:r>
                      <a:endParaRPr lang="zh-CN" altLang="en-US" sz="1050" b="1" dirty="0">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0" dirty="0">
                          <a:latin typeface="+mn-lt"/>
                        </a:rPr>
                        <a:t>12</a:t>
                      </a:r>
                      <a:endParaRPr lang="zh-CN" altLang="en-US" sz="1050" b="0" dirty="0">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0" dirty="0">
                          <a:latin typeface="+mn-lt"/>
                        </a:rPr>
                        <a:t>768</a:t>
                      </a:r>
                      <a:endParaRPr lang="zh-CN" altLang="en-US" sz="1050" b="0" dirty="0">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1" dirty="0">
                          <a:latin typeface="+mn-lt"/>
                        </a:rPr>
                        <a:t>768</a:t>
                      </a:r>
                      <a:endParaRPr lang="zh-CN" altLang="en-US" sz="1050" b="1" dirty="0">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2455197"/>
                  </a:ext>
                </a:extLst>
              </a:tr>
              <a:tr h="166259">
                <a:tc>
                  <a:txBody>
                    <a:bodyPr/>
                    <a:lstStyle/>
                    <a:p>
                      <a:pPr algn="ctr">
                        <a:lnSpc>
                          <a:spcPts val="1000"/>
                        </a:lnSpc>
                      </a:pPr>
                      <a:r>
                        <a:rPr lang="en-US" altLang="zh-CN" sz="1050" b="1" dirty="0">
                          <a:latin typeface="+mn-lt"/>
                        </a:rPr>
                        <a:t>ALBERT</a:t>
                      </a:r>
                      <a:endParaRPr lang="zh-CN" altLang="en-US" sz="1050" b="1"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1" dirty="0">
                          <a:latin typeface="+mn-lt"/>
                        </a:rPr>
                        <a:t>12M </a:t>
                      </a:r>
                      <a:r>
                        <a:rPr lang="en-US" altLang="zh-CN" sz="1050" b="0" dirty="0">
                          <a:latin typeface="+mn-lt"/>
                        </a:rPr>
                        <a:t>  </a:t>
                      </a:r>
                      <a:r>
                        <a:rPr lang="en-US" altLang="zh-CN" sz="1000" b="0" dirty="0">
                          <a:latin typeface="+mn-lt"/>
                        </a:rPr>
                        <a:t>parameter sharing</a:t>
                      </a:r>
                      <a:endParaRPr lang="zh-CN" altLang="en-US" sz="1050" b="0"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0" dirty="0">
                          <a:latin typeface="+mn-lt"/>
                        </a:rPr>
                        <a:t>12</a:t>
                      </a:r>
                      <a:endParaRPr lang="zh-CN" altLang="en-US" sz="1050" b="0"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0" dirty="0">
                          <a:latin typeface="+mn-lt"/>
                        </a:rPr>
                        <a:t>768</a:t>
                      </a:r>
                      <a:endParaRPr lang="zh-CN" altLang="en-US" sz="1050" b="0"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lnSpc>
                          <a:spcPts val="1000"/>
                        </a:lnSpc>
                      </a:pPr>
                      <a:r>
                        <a:rPr lang="en-US" altLang="zh-CN" sz="1050" b="1" dirty="0">
                          <a:latin typeface="+mn-lt"/>
                        </a:rPr>
                        <a:t>128</a:t>
                      </a:r>
                      <a:endParaRPr lang="zh-CN" altLang="en-US" sz="1050" b="1"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71666803"/>
                  </a:ext>
                </a:extLst>
              </a:tr>
            </a:tbl>
          </a:graphicData>
        </a:graphic>
      </p:graphicFrame>
      <p:pic>
        <p:nvPicPr>
          <p:cNvPr id="1034" name="Picture 10" descr="The architecture of the ALBERT model in our task | Download Scientific ...">
            <a:extLst>
              <a:ext uri="{FF2B5EF4-FFF2-40B4-BE49-F238E27FC236}">
                <a16:creationId xmlns:a16="http://schemas.microsoft.com/office/drawing/2014/main" id="{5F5DF1BE-B84D-626A-3EFC-DD71F5ED8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492" y="1627525"/>
            <a:ext cx="4762133" cy="2262878"/>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757092F6-5F32-380D-688A-CEB6FE4768D3}"/>
              </a:ext>
            </a:extLst>
          </p:cNvPr>
          <p:cNvSpPr txBox="1"/>
          <p:nvPr/>
        </p:nvSpPr>
        <p:spPr>
          <a:xfrm>
            <a:off x="6817779" y="5088146"/>
            <a:ext cx="4786846" cy="864339"/>
          </a:xfrm>
          <a:prstGeom prst="rect">
            <a:avLst/>
          </a:prstGeom>
          <a:noFill/>
        </p:spPr>
        <p:txBody>
          <a:bodyPr wrap="square" rtlCol="0">
            <a:spAutoFit/>
          </a:bodyPr>
          <a:lstStyle/>
          <a:p>
            <a:pPr marL="285750" indent="-285750">
              <a:spcAft>
                <a:spcPts val="500"/>
              </a:spcAft>
              <a:buClr>
                <a:srgbClr val="FFFF00"/>
              </a:buClr>
              <a:buFont typeface="Wingdings" pitchFamily="2" charset="2"/>
              <a:buChar char="ü"/>
            </a:pPr>
            <a:r>
              <a:rPr lang="en-US" altLang="zh-CN" sz="1600" b="1" i="0" dirty="0">
                <a:solidFill>
                  <a:srgbClr val="FFFF00"/>
                </a:solidFill>
                <a:effectLst/>
                <a:latin typeface="Arial" panose="020B0604020202020204" pitchFamily="34" charset="0"/>
                <a:cs typeface="Arial" panose="020B0604020202020204" pitchFamily="34" charset="0"/>
              </a:rPr>
              <a:t>Solve</a:t>
            </a:r>
            <a:r>
              <a:rPr lang="en-US" altLang="zh-CN" b="0" i="0" dirty="0">
                <a:solidFill>
                  <a:schemeClr val="bg1"/>
                </a:solidFill>
                <a:effectLst/>
                <a:latin typeface="Arial" panose="020B0604020202020204" pitchFamily="34" charset="0"/>
                <a:cs typeface="Arial" panose="020B0604020202020204" pitchFamily="34" charset="0"/>
              </a:rPr>
              <a:t>  the issue of training time exponentially increasing with the number of epochs</a:t>
            </a:r>
            <a:endParaRPr lang="en-US" altLang="zh-CN" b="0" i="0" dirty="0">
              <a:solidFill>
                <a:srgbClr val="FFFF00"/>
              </a:solidFill>
              <a:effectLst/>
              <a:latin typeface="Arial" panose="020B0604020202020204" pitchFamily="34" charset="0"/>
              <a:cs typeface="Arial" panose="020B0604020202020204" pitchFamily="34" charset="0"/>
            </a:endParaRPr>
          </a:p>
          <a:p>
            <a:pPr marL="285750" indent="-285750">
              <a:buClr>
                <a:srgbClr val="FFFF00"/>
              </a:buClr>
              <a:buFont typeface="Wingdings" pitchFamily="2" charset="2"/>
              <a:buChar char="ü"/>
            </a:pPr>
            <a:r>
              <a:rPr lang="en-US" altLang="zh-CN" sz="1600" b="1" i="0" dirty="0">
                <a:solidFill>
                  <a:srgbClr val="FFFF00"/>
                </a:solidFill>
                <a:effectLst/>
                <a:latin typeface="Arial" panose="020B0604020202020204" pitchFamily="34" charset="0"/>
                <a:cs typeface="Arial" panose="020B0604020202020204" pitchFamily="34" charset="0"/>
              </a:rPr>
              <a:t>Improve</a:t>
            </a:r>
            <a:r>
              <a:rPr lang="en-US" altLang="zh-CN" b="0" i="0" dirty="0">
                <a:solidFill>
                  <a:schemeClr val="bg1"/>
                </a:solidFill>
                <a:effectLst/>
                <a:latin typeface="Arial" panose="020B0604020202020204" pitchFamily="34" charset="0"/>
                <a:cs typeface="Arial" panose="020B0604020202020204" pitchFamily="34" charset="0"/>
              </a:rPr>
              <a:t> the validation performance</a:t>
            </a:r>
          </a:p>
        </p:txBody>
      </p:sp>
      <p:sp>
        <p:nvSpPr>
          <p:cNvPr id="52" name="Google Shape;207;g2ae138ce8c1_0_0">
            <a:extLst>
              <a:ext uri="{FF2B5EF4-FFF2-40B4-BE49-F238E27FC236}">
                <a16:creationId xmlns:a16="http://schemas.microsoft.com/office/drawing/2014/main" id="{6B53C828-5189-7E8B-C380-BE59F7722DE5}"/>
              </a:ext>
            </a:extLst>
          </p:cNvPr>
          <p:cNvSpPr/>
          <p:nvPr/>
        </p:nvSpPr>
        <p:spPr>
          <a:xfrm rot="5400000">
            <a:off x="4731575" y="3308741"/>
            <a:ext cx="3860512" cy="171092"/>
          </a:xfrm>
          <a:prstGeom prst="triangle">
            <a:avLst>
              <a:gd name="adj" fmla="val 50515"/>
            </a:avLst>
          </a:prstGeom>
          <a:gradFill>
            <a:gsLst>
              <a:gs pos="0">
                <a:schemeClr val="lt1">
                  <a:alpha val="65701"/>
                </a:scheme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333;p21">
            <a:extLst>
              <a:ext uri="{FF2B5EF4-FFF2-40B4-BE49-F238E27FC236}">
                <a16:creationId xmlns:a16="http://schemas.microsoft.com/office/drawing/2014/main" id="{89B69556-7E62-A514-CBB8-D7CD524D727F}"/>
              </a:ext>
            </a:extLst>
          </p:cNvPr>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Data source: BEST BUY. Method, coding, and presentation: Data </a:t>
            </a:r>
            <a:r>
              <a:rPr lang="en-US" sz="1200" b="0" i="0" u="none" strike="noStrike" cap="none" dirty="0" err="1">
                <a:solidFill>
                  <a:schemeClr val="lt1"/>
                </a:solidFill>
                <a:latin typeface="Arial"/>
                <a:ea typeface="Arial"/>
                <a:cs typeface="Arial"/>
                <a:sym typeface="Arial"/>
              </a:rPr>
              <a:t>Lucipher</a:t>
            </a:r>
            <a:r>
              <a:rPr lang="en-US" sz="1200" b="0" i="0" u="none" strike="noStrike" cap="none" dirty="0">
                <a:solidFill>
                  <a:schemeClr val="lt1"/>
                </a:solidFill>
                <a:latin typeface="Arial"/>
                <a:ea typeface="Arial"/>
                <a:cs typeface="Arial"/>
                <a:sym typeface="Arial"/>
              </a:rPr>
              <a:t> Team.</a:t>
            </a:r>
            <a:endParaRPr sz="1200" b="0" i="0" u="none" strike="noStrike" cap="none" dirty="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9"/>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445" name="Google Shape;445;p29"/>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446" name="Google Shape;446;p29"/>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47" name="Google Shape;447;p29"/>
          <p:cNvSpPr txBox="1"/>
          <p:nvPr/>
        </p:nvSpPr>
        <p:spPr>
          <a:xfrm>
            <a:off x="227516" y="6555001"/>
            <a:ext cx="586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448" name="Google Shape;448;p29"/>
          <p:cNvSpPr txBox="1"/>
          <p:nvPr/>
        </p:nvSpPr>
        <p:spPr>
          <a:xfrm>
            <a:off x="706620" y="3069986"/>
            <a:ext cx="10974900" cy="738600"/>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Clr>
                <a:schemeClr val="accent1"/>
              </a:buClr>
              <a:buSzPts val="7200"/>
              <a:buFont typeface="Arial"/>
              <a:buNone/>
            </a:pPr>
            <a:r>
              <a:rPr lang="en-US" sz="6000" b="1" i="0" u="none" strike="noStrike" cap="none">
                <a:solidFill>
                  <a:srgbClr val="FFF300"/>
                </a:solidFill>
                <a:latin typeface="Arial"/>
                <a:ea typeface="Arial"/>
                <a:cs typeface="Arial"/>
                <a:sym typeface="Arial"/>
              </a:rPr>
              <a:t>Model Training &amp; Evaluation:</a:t>
            </a:r>
            <a:endParaRPr/>
          </a:p>
        </p:txBody>
      </p:sp>
      <p:sp>
        <p:nvSpPr>
          <p:cNvPr id="449" name="Google Shape;449;p29"/>
          <p:cNvSpPr txBox="1"/>
          <p:nvPr/>
        </p:nvSpPr>
        <p:spPr>
          <a:xfrm>
            <a:off x="695235" y="3873305"/>
            <a:ext cx="10986300" cy="443100"/>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r>
              <a:rPr lang="en-US" altLang="zh-CN" sz="3200" b="1" dirty="0">
                <a:solidFill>
                  <a:schemeClr val="lt1"/>
                </a:solidFill>
              </a:rPr>
              <a:t>Albert</a:t>
            </a:r>
            <a:r>
              <a:rPr lang="zh-CN" altLang="en-US" sz="3200" b="1" dirty="0">
                <a:solidFill>
                  <a:schemeClr val="lt1"/>
                </a:solidFill>
              </a:rPr>
              <a:t> </a:t>
            </a:r>
            <a:r>
              <a:rPr lang="en-US" altLang="zh-CN" sz="3200" b="1" dirty="0">
                <a:solidFill>
                  <a:schemeClr val="lt1"/>
                </a:solidFill>
              </a:rPr>
              <a:t>&amp;</a:t>
            </a:r>
            <a:r>
              <a:rPr lang="zh-CN" altLang="en-US" sz="3200" b="1" dirty="0">
                <a:solidFill>
                  <a:schemeClr val="lt1"/>
                </a:solidFill>
              </a:rPr>
              <a:t> </a:t>
            </a:r>
            <a:r>
              <a:rPr lang="en-US" altLang="zh-CN" sz="3200" b="1" dirty="0">
                <a:solidFill>
                  <a:schemeClr val="lt1"/>
                </a:solidFill>
              </a:rPr>
              <a:t>LSTM</a:t>
            </a:r>
            <a:endParaRPr sz="3200" b="1" i="0" u="none" strike="noStrike" cap="none" dirty="0">
              <a:solidFill>
                <a:schemeClr val="lt1"/>
              </a:solidFill>
              <a:latin typeface="Arial"/>
              <a:ea typeface="Arial"/>
              <a:cs typeface="Arial"/>
              <a:sym typeface="Arial"/>
            </a:endParaRPr>
          </a:p>
        </p:txBody>
      </p:sp>
      <p:cxnSp>
        <p:nvCxnSpPr>
          <p:cNvPr id="2" name="Google Shape;174;g2b0973dc28f_0_1">
            <a:extLst>
              <a:ext uri="{FF2B5EF4-FFF2-40B4-BE49-F238E27FC236}">
                <a16:creationId xmlns:a16="http://schemas.microsoft.com/office/drawing/2014/main" id="{6554B9CF-D757-4909-4F4F-29A5E4351C9C}"/>
              </a:ext>
            </a:extLst>
          </p:cNvPr>
          <p:cNvCxnSpPr/>
          <p:nvPr/>
        </p:nvCxnSpPr>
        <p:spPr>
          <a:xfrm>
            <a:off x="301313" y="4561094"/>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3" name="Google Shape;174;g2b0973dc28f_0_1">
            <a:extLst>
              <a:ext uri="{FF2B5EF4-FFF2-40B4-BE49-F238E27FC236}">
                <a16:creationId xmlns:a16="http://schemas.microsoft.com/office/drawing/2014/main" id="{DED1971F-91A5-66CF-2D0E-630400E46ABB}"/>
              </a:ext>
            </a:extLst>
          </p:cNvPr>
          <p:cNvCxnSpPr/>
          <p:nvPr/>
        </p:nvCxnSpPr>
        <p:spPr>
          <a:xfrm>
            <a:off x="301313" y="2552184"/>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圆角 50">
            <a:extLst>
              <a:ext uri="{FF2B5EF4-FFF2-40B4-BE49-F238E27FC236}">
                <a16:creationId xmlns:a16="http://schemas.microsoft.com/office/drawing/2014/main" id="{3C3DB431-6D9F-C669-2738-023206F3E0B9}"/>
              </a:ext>
            </a:extLst>
          </p:cNvPr>
          <p:cNvSpPr/>
          <p:nvPr/>
        </p:nvSpPr>
        <p:spPr>
          <a:xfrm>
            <a:off x="390351" y="1502042"/>
            <a:ext cx="11488200" cy="4442964"/>
          </a:xfrm>
          <a:prstGeom prst="roundRect">
            <a:avLst>
              <a:gd name="adj" fmla="val 10000"/>
            </a:avLst>
          </a:prstGeom>
          <a:solidFill>
            <a:schemeClr val="tx2">
              <a:alpha val="15000"/>
            </a:schemeClr>
          </a:solidFill>
          <a:ln w="12700" cap="flat">
            <a:noFill/>
            <a:prstDash val="solid"/>
            <a:miter/>
          </a:ln>
          <a:effectLst/>
        </p:spPr>
        <p:txBody>
          <a:bodyPr rtlCol="0" anchor="ctr"/>
          <a:lstStyle/>
          <a:p>
            <a:pPr marL="171450" indent="-171450">
              <a:buFont typeface="Arial" panose="020B0604020202020204" pitchFamily="34" charset="0"/>
              <a:buChar char="•"/>
            </a:pPr>
            <a:endParaRPr lang="zh-CN" altLang="en-US" sz="9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34">
            <a:extLst>
              <a:ext uri="{FF2B5EF4-FFF2-40B4-BE49-F238E27FC236}">
                <a16:creationId xmlns:a16="http://schemas.microsoft.com/office/drawing/2014/main" id="{3FC8ABB3-FF41-5324-CA5B-2069ECF1BECB}"/>
              </a:ext>
            </a:extLst>
          </p:cNvPr>
          <p:cNvGrpSpPr/>
          <p:nvPr/>
        </p:nvGrpSpPr>
        <p:grpSpPr>
          <a:xfrm>
            <a:off x="390351" y="2385764"/>
            <a:ext cx="11354074" cy="3303073"/>
            <a:chOff x="0" y="2376763"/>
            <a:chExt cx="11566351" cy="2929093"/>
          </a:xfrm>
        </p:grpSpPr>
        <p:grpSp>
          <p:nvGrpSpPr>
            <p:cNvPr id="6" name="组合 5">
              <a:extLst>
                <a:ext uri="{FF2B5EF4-FFF2-40B4-BE49-F238E27FC236}">
                  <a16:creationId xmlns:a16="http://schemas.microsoft.com/office/drawing/2014/main" id="{F8E0DB5B-3377-A91E-592C-929B71CB81BB}"/>
                </a:ext>
              </a:extLst>
            </p:cNvPr>
            <p:cNvGrpSpPr>
              <a:grpSpLocks noChangeAspect="1"/>
            </p:cNvGrpSpPr>
            <p:nvPr/>
          </p:nvGrpSpPr>
          <p:grpSpPr>
            <a:xfrm>
              <a:off x="0" y="2383496"/>
              <a:ext cx="7749766" cy="2922360"/>
              <a:chOff x="773453" y="1716931"/>
              <a:chExt cx="10652648" cy="4017008"/>
            </a:xfrm>
          </p:grpSpPr>
          <p:graphicFrame>
            <p:nvGraphicFramePr>
              <p:cNvPr id="7" name="内容占位符 7">
                <a:extLst>
                  <a:ext uri="{FF2B5EF4-FFF2-40B4-BE49-F238E27FC236}">
                    <a16:creationId xmlns:a16="http://schemas.microsoft.com/office/drawing/2014/main" id="{B42478D7-F45E-BAAD-5A25-89268EBAAB4F}"/>
                  </a:ext>
                </a:extLst>
              </p:cNvPr>
              <p:cNvGraphicFramePr>
                <a:graphicFrameLocks/>
              </p:cNvGraphicFramePr>
              <p:nvPr>
                <p:extLst>
                  <p:ext uri="{D42A27DB-BD31-4B8C-83A1-F6EECF244321}">
                    <p14:modId xmlns:p14="http://schemas.microsoft.com/office/powerpoint/2010/main" val="1766242258"/>
                  </p:ext>
                </p:extLst>
              </p:nvPr>
            </p:nvGraphicFramePr>
            <p:xfrm>
              <a:off x="2016739" y="1716931"/>
              <a:ext cx="1134445" cy="1069605"/>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DFB4519C-732F-F42D-C9C9-CE70E19C3E33}"/>
                  </a:ext>
                </a:extLst>
              </p:cNvPr>
              <p:cNvSpPr txBox="1"/>
              <p:nvPr/>
            </p:nvSpPr>
            <p:spPr>
              <a:xfrm>
                <a:off x="805727" y="1855747"/>
                <a:ext cx="1312887" cy="375163"/>
              </a:xfrm>
              <a:prstGeom prst="rect">
                <a:avLst/>
              </a:prstGeom>
              <a:noFill/>
            </p:spPr>
            <p:txBody>
              <a:bodyPr wrap="square" rtlCol="0">
                <a:spAutoFit/>
              </a:bodyPr>
              <a:lstStyle/>
              <a:p>
                <a:pPr marL="0" lvl="0" indent="0" algn="ctr" rtl="0">
                  <a:spcBef>
                    <a:spcPts val="0"/>
                  </a:spcBef>
                  <a:spcAft>
                    <a:spcPts val="0"/>
                  </a:spcAft>
                  <a:buNone/>
                </a:pPr>
                <a:r>
                  <a:rPr lang="en-US" altLang="zh-CN" b="1" dirty="0">
                    <a:solidFill>
                      <a:srgbClr val="F5C242"/>
                    </a:solidFill>
                  </a:rPr>
                  <a:t>Train</a:t>
                </a:r>
                <a:endParaRPr lang="en-US" altLang="zh-CN" sz="1400" b="1" dirty="0">
                  <a:solidFill>
                    <a:srgbClr val="F5C242"/>
                  </a:solidFill>
                </a:endParaRPr>
              </a:p>
            </p:txBody>
          </p:sp>
          <p:sp>
            <p:nvSpPr>
              <p:cNvPr id="9" name="文本框 8">
                <a:extLst>
                  <a:ext uri="{FF2B5EF4-FFF2-40B4-BE49-F238E27FC236}">
                    <a16:creationId xmlns:a16="http://schemas.microsoft.com/office/drawing/2014/main" id="{02D6550C-AB6E-D705-4D56-8572E8563F4C}"/>
                  </a:ext>
                </a:extLst>
              </p:cNvPr>
              <p:cNvSpPr txBox="1"/>
              <p:nvPr/>
            </p:nvSpPr>
            <p:spPr>
              <a:xfrm>
                <a:off x="773453" y="2062527"/>
                <a:ext cx="1697402" cy="862874"/>
              </a:xfrm>
              <a:prstGeom prst="rect">
                <a:avLst/>
              </a:prstGeom>
              <a:noFill/>
            </p:spPr>
            <p:txBody>
              <a:bodyPr wrap="none" rtlCol="0">
                <a:spAutoFit/>
              </a:bodyPr>
              <a:lstStyle/>
              <a:p>
                <a:r>
                  <a:rPr lang="en-US" altLang="zh-CN" sz="4000" b="1" dirty="0">
                    <a:solidFill>
                      <a:schemeClr val="accent5"/>
                    </a:solidFill>
                  </a:rPr>
                  <a:t>64</a:t>
                </a:r>
                <a:r>
                  <a:rPr lang="en-GB" sz="4000" b="1" dirty="0">
                    <a:solidFill>
                      <a:schemeClr val="accent5"/>
                    </a:solidFill>
                  </a:rPr>
                  <a:t>%</a:t>
                </a:r>
              </a:p>
            </p:txBody>
          </p:sp>
          <p:graphicFrame>
            <p:nvGraphicFramePr>
              <p:cNvPr id="10" name="内容占位符 7">
                <a:extLst>
                  <a:ext uri="{FF2B5EF4-FFF2-40B4-BE49-F238E27FC236}">
                    <a16:creationId xmlns:a16="http://schemas.microsoft.com/office/drawing/2014/main" id="{06DB9A7D-CAFF-0A77-949F-105E9FDDE16E}"/>
                  </a:ext>
                </a:extLst>
              </p:cNvPr>
              <p:cNvGraphicFramePr>
                <a:graphicFrameLocks/>
              </p:cNvGraphicFramePr>
              <p:nvPr>
                <p:extLst>
                  <p:ext uri="{D42A27DB-BD31-4B8C-83A1-F6EECF244321}">
                    <p14:modId xmlns:p14="http://schemas.microsoft.com/office/powerpoint/2010/main" val="296603674"/>
                  </p:ext>
                </p:extLst>
              </p:nvPr>
            </p:nvGraphicFramePr>
            <p:xfrm>
              <a:off x="4781454" y="1716931"/>
              <a:ext cx="1134445" cy="1069605"/>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AA75B60E-7861-D5CB-A94F-BBDE0AA9A885}"/>
                  </a:ext>
                </a:extLst>
              </p:cNvPr>
              <p:cNvSpPr txBox="1"/>
              <p:nvPr/>
            </p:nvSpPr>
            <p:spPr>
              <a:xfrm>
                <a:off x="3570441" y="1855747"/>
                <a:ext cx="1413754" cy="375163"/>
              </a:xfrm>
              <a:prstGeom prst="rect">
                <a:avLst/>
              </a:prstGeom>
              <a:noFill/>
            </p:spPr>
            <p:txBody>
              <a:bodyPr wrap="square" rtlCol="0">
                <a:spAutoFit/>
              </a:bodyPr>
              <a:lstStyle/>
              <a:p>
                <a:pPr marL="0" lvl="0" indent="0" algn="ctr" rtl="0">
                  <a:spcBef>
                    <a:spcPts val="0"/>
                  </a:spcBef>
                  <a:spcAft>
                    <a:spcPts val="0"/>
                  </a:spcAft>
                  <a:buNone/>
                </a:pPr>
                <a:r>
                  <a:rPr lang="en-US" altLang="zh-CN" sz="1400" b="1" dirty="0">
                    <a:solidFill>
                      <a:srgbClr val="F5C242"/>
                    </a:solidFill>
                  </a:rPr>
                  <a:t>Valid</a:t>
                </a:r>
              </a:p>
            </p:txBody>
          </p:sp>
          <p:sp>
            <p:nvSpPr>
              <p:cNvPr id="12" name="文本框 11">
                <a:extLst>
                  <a:ext uri="{FF2B5EF4-FFF2-40B4-BE49-F238E27FC236}">
                    <a16:creationId xmlns:a16="http://schemas.microsoft.com/office/drawing/2014/main" id="{E31D2CF7-CD05-25ED-0E9D-812E7A812A96}"/>
                  </a:ext>
                </a:extLst>
              </p:cNvPr>
              <p:cNvSpPr txBox="1"/>
              <p:nvPr/>
            </p:nvSpPr>
            <p:spPr>
              <a:xfrm>
                <a:off x="3538168" y="2062528"/>
                <a:ext cx="1697402" cy="862874"/>
              </a:xfrm>
              <a:prstGeom prst="rect">
                <a:avLst/>
              </a:prstGeom>
              <a:noFill/>
            </p:spPr>
            <p:txBody>
              <a:bodyPr wrap="none" rtlCol="0">
                <a:spAutoFit/>
              </a:bodyPr>
              <a:lstStyle/>
              <a:p>
                <a:r>
                  <a:rPr lang="en-US" altLang="zh-CN" sz="4000" b="1" dirty="0">
                    <a:solidFill>
                      <a:srgbClr val="F5C242"/>
                    </a:solidFill>
                  </a:rPr>
                  <a:t>42</a:t>
                </a:r>
                <a:r>
                  <a:rPr lang="en-GB" sz="4000" b="1" dirty="0">
                    <a:solidFill>
                      <a:srgbClr val="F5C242"/>
                    </a:solidFill>
                  </a:rPr>
                  <a:t>%</a:t>
                </a:r>
              </a:p>
            </p:txBody>
          </p:sp>
          <p:graphicFrame>
            <p:nvGraphicFramePr>
              <p:cNvPr id="13" name="内容占位符 7">
                <a:extLst>
                  <a:ext uri="{FF2B5EF4-FFF2-40B4-BE49-F238E27FC236}">
                    <a16:creationId xmlns:a16="http://schemas.microsoft.com/office/drawing/2014/main" id="{4E3FA0E0-A85F-A9F4-5D16-0EC35DD60768}"/>
                  </a:ext>
                </a:extLst>
              </p:cNvPr>
              <p:cNvGraphicFramePr>
                <a:graphicFrameLocks/>
              </p:cNvGraphicFramePr>
              <p:nvPr>
                <p:extLst>
                  <p:ext uri="{D42A27DB-BD31-4B8C-83A1-F6EECF244321}">
                    <p14:modId xmlns:p14="http://schemas.microsoft.com/office/powerpoint/2010/main" val="4244561936"/>
                  </p:ext>
                </p:extLst>
              </p:nvPr>
            </p:nvGraphicFramePr>
            <p:xfrm>
              <a:off x="7538464" y="1716931"/>
              <a:ext cx="1134445" cy="1069605"/>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本框 13">
                <a:extLst>
                  <a:ext uri="{FF2B5EF4-FFF2-40B4-BE49-F238E27FC236}">
                    <a16:creationId xmlns:a16="http://schemas.microsoft.com/office/drawing/2014/main" id="{034CBA94-B22A-F87F-0A10-E4D5CE9D09C0}"/>
                  </a:ext>
                </a:extLst>
              </p:cNvPr>
              <p:cNvSpPr txBox="1"/>
              <p:nvPr/>
            </p:nvSpPr>
            <p:spPr>
              <a:xfrm>
                <a:off x="6327451" y="1855747"/>
                <a:ext cx="1312887" cy="375163"/>
              </a:xfrm>
              <a:prstGeom prst="rect">
                <a:avLst/>
              </a:prstGeom>
              <a:noFill/>
            </p:spPr>
            <p:txBody>
              <a:bodyPr wrap="square" rtlCol="0">
                <a:spAutoFit/>
              </a:bodyPr>
              <a:lstStyle/>
              <a:p>
                <a:pPr marL="0" lvl="0" indent="0" algn="ctr" rtl="0">
                  <a:spcBef>
                    <a:spcPts val="0"/>
                  </a:spcBef>
                  <a:spcAft>
                    <a:spcPts val="0"/>
                  </a:spcAft>
                  <a:buNone/>
                </a:pPr>
                <a:r>
                  <a:rPr lang="en-US" altLang="zh-CN" sz="1400" b="1" dirty="0">
                    <a:solidFill>
                      <a:srgbClr val="F5C242"/>
                    </a:solidFill>
                  </a:rPr>
                  <a:t>Test</a:t>
                </a:r>
              </a:p>
            </p:txBody>
          </p:sp>
          <p:sp>
            <p:nvSpPr>
              <p:cNvPr id="15" name="文本框 14">
                <a:extLst>
                  <a:ext uri="{FF2B5EF4-FFF2-40B4-BE49-F238E27FC236}">
                    <a16:creationId xmlns:a16="http://schemas.microsoft.com/office/drawing/2014/main" id="{D4272C57-5582-D1BE-9205-82DB7C7E274E}"/>
                  </a:ext>
                </a:extLst>
              </p:cNvPr>
              <p:cNvSpPr txBox="1"/>
              <p:nvPr/>
            </p:nvSpPr>
            <p:spPr>
              <a:xfrm>
                <a:off x="6295178" y="2062527"/>
                <a:ext cx="1697402" cy="862874"/>
              </a:xfrm>
              <a:prstGeom prst="rect">
                <a:avLst/>
              </a:prstGeom>
              <a:noFill/>
            </p:spPr>
            <p:txBody>
              <a:bodyPr wrap="none" rtlCol="0">
                <a:spAutoFit/>
              </a:bodyPr>
              <a:lstStyle/>
              <a:p>
                <a:r>
                  <a:rPr lang="en-US" altLang="zh-CN" sz="4000" b="1" dirty="0">
                    <a:solidFill>
                      <a:schemeClr val="accent5"/>
                    </a:solidFill>
                  </a:rPr>
                  <a:t>45</a:t>
                </a:r>
                <a:r>
                  <a:rPr lang="en-GB" sz="4000" b="1" dirty="0">
                    <a:solidFill>
                      <a:schemeClr val="accent5"/>
                    </a:solidFill>
                  </a:rPr>
                  <a:t>%</a:t>
                </a:r>
              </a:p>
            </p:txBody>
          </p:sp>
          <p:graphicFrame>
            <p:nvGraphicFramePr>
              <p:cNvPr id="16" name="内容占位符 7">
                <a:extLst>
                  <a:ext uri="{FF2B5EF4-FFF2-40B4-BE49-F238E27FC236}">
                    <a16:creationId xmlns:a16="http://schemas.microsoft.com/office/drawing/2014/main" id="{0BED63F5-89AB-95FB-D8C2-10851351B948}"/>
                  </a:ext>
                </a:extLst>
              </p:cNvPr>
              <p:cNvGraphicFramePr>
                <a:graphicFrameLocks/>
              </p:cNvGraphicFramePr>
              <p:nvPr>
                <p:extLst>
                  <p:ext uri="{D42A27DB-BD31-4B8C-83A1-F6EECF244321}">
                    <p14:modId xmlns:p14="http://schemas.microsoft.com/office/powerpoint/2010/main" val="2855935799"/>
                  </p:ext>
                </p:extLst>
              </p:nvPr>
            </p:nvGraphicFramePr>
            <p:xfrm>
              <a:off x="10291656" y="1716931"/>
              <a:ext cx="1134445" cy="1069605"/>
            </p:xfrm>
            <a:graphic>
              <a:graphicData uri="http://schemas.openxmlformats.org/drawingml/2006/chart">
                <c:chart xmlns:c="http://schemas.openxmlformats.org/drawingml/2006/chart" xmlns:r="http://schemas.openxmlformats.org/officeDocument/2006/relationships" r:id="rId5"/>
              </a:graphicData>
            </a:graphic>
          </p:graphicFrame>
          <p:sp>
            <p:nvSpPr>
              <p:cNvPr id="17" name="文本框 16">
                <a:extLst>
                  <a:ext uri="{FF2B5EF4-FFF2-40B4-BE49-F238E27FC236}">
                    <a16:creationId xmlns:a16="http://schemas.microsoft.com/office/drawing/2014/main" id="{574726E4-0C8E-C58F-4EE7-50327C713A80}"/>
                  </a:ext>
                </a:extLst>
              </p:cNvPr>
              <p:cNvSpPr txBox="1"/>
              <p:nvPr/>
            </p:nvSpPr>
            <p:spPr>
              <a:xfrm>
                <a:off x="9080644" y="1855747"/>
                <a:ext cx="1312887" cy="375163"/>
              </a:xfrm>
              <a:prstGeom prst="rect">
                <a:avLst/>
              </a:prstGeom>
              <a:noFill/>
            </p:spPr>
            <p:txBody>
              <a:bodyPr wrap="square" rtlCol="0">
                <a:spAutoFit/>
              </a:bodyPr>
              <a:lstStyle/>
              <a:p>
                <a:pPr marL="0" lvl="0" indent="0" algn="ctr" rtl="0">
                  <a:spcBef>
                    <a:spcPts val="0"/>
                  </a:spcBef>
                  <a:spcAft>
                    <a:spcPts val="0"/>
                  </a:spcAft>
                  <a:buNone/>
                </a:pPr>
                <a:r>
                  <a:rPr lang="en-US" altLang="zh-CN" b="1" dirty="0">
                    <a:solidFill>
                      <a:srgbClr val="F5C242"/>
                    </a:solidFill>
                  </a:rPr>
                  <a:t>Train</a:t>
                </a:r>
                <a:endParaRPr lang="en-US" altLang="zh-CN" sz="1400" b="1" dirty="0">
                  <a:solidFill>
                    <a:srgbClr val="F5C242"/>
                  </a:solidFill>
                </a:endParaRPr>
              </a:p>
            </p:txBody>
          </p:sp>
          <p:sp>
            <p:nvSpPr>
              <p:cNvPr id="18" name="文本框 17">
                <a:extLst>
                  <a:ext uri="{FF2B5EF4-FFF2-40B4-BE49-F238E27FC236}">
                    <a16:creationId xmlns:a16="http://schemas.microsoft.com/office/drawing/2014/main" id="{6AA4ED51-CEE8-0EDE-E271-9712026ED6D7}"/>
                  </a:ext>
                </a:extLst>
              </p:cNvPr>
              <p:cNvSpPr txBox="1"/>
              <p:nvPr/>
            </p:nvSpPr>
            <p:spPr>
              <a:xfrm>
                <a:off x="9048369" y="2062529"/>
                <a:ext cx="1697402" cy="862874"/>
              </a:xfrm>
              <a:prstGeom prst="rect">
                <a:avLst/>
              </a:prstGeom>
              <a:noFill/>
            </p:spPr>
            <p:txBody>
              <a:bodyPr wrap="none" rtlCol="0">
                <a:spAutoFit/>
              </a:bodyPr>
              <a:lstStyle/>
              <a:p>
                <a:r>
                  <a:rPr lang="en-US" altLang="zh-CN" sz="4000" b="1" dirty="0">
                    <a:solidFill>
                      <a:srgbClr val="F5C242"/>
                    </a:solidFill>
                  </a:rPr>
                  <a:t>43</a:t>
                </a:r>
                <a:r>
                  <a:rPr lang="en-GB" sz="4000" b="1" dirty="0">
                    <a:solidFill>
                      <a:srgbClr val="F5C242"/>
                    </a:solidFill>
                  </a:rPr>
                  <a:t>%</a:t>
                </a:r>
              </a:p>
            </p:txBody>
          </p:sp>
          <p:cxnSp>
            <p:nvCxnSpPr>
              <p:cNvPr id="19" name="直接连接符 24">
                <a:extLst>
                  <a:ext uri="{FF2B5EF4-FFF2-40B4-BE49-F238E27FC236}">
                    <a16:creationId xmlns:a16="http://schemas.microsoft.com/office/drawing/2014/main" id="{27423B2F-C7C7-9ED8-00D0-9E11E6028C5A}"/>
                  </a:ext>
                </a:extLst>
              </p:cNvPr>
              <p:cNvCxnSpPr/>
              <p:nvPr/>
            </p:nvCxnSpPr>
            <p:spPr>
              <a:xfrm>
                <a:off x="3386927" y="1855747"/>
                <a:ext cx="0" cy="762291"/>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25">
                <a:extLst>
                  <a:ext uri="{FF2B5EF4-FFF2-40B4-BE49-F238E27FC236}">
                    <a16:creationId xmlns:a16="http://schemas.microsoft.com/office/drawing/2014/main" id="{6823A615-BDFC-2169-ED82-886DCE88F617}"/>
                  </a:ext>
                </a:extLst>
              </p:cNvPr>
              <p:cNvCxnSpPr/>
              <p:nvPr/>
            </p:nvCxnSpPr>
            <p:spPr>
              <a:xfrm>
                <a:off x="6093615" y="1855747"/>
                <a:ext cx="0" cy="762291"/>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6">
                <a:extLst>
                  <a:ext uri="{FF2B5EF4-FFF2-40B4-BE49-F238E27FC236}">
                    <a16:creationId xmlns:a16="http://schemas.microsoft.com/office/drawing/2014/main" id="{1A842C22-02D0-8707-3CF2-7AB557CDBACB}"/>
                  </a:ext>
                </a:extLst>
              </p:cNvPr>
              <p:cNvCxnSpPr>
                <a:cxnSpLocks/>
              </p:cNvCxnSpPr>
              <p:nvPr/>
            </p:nvCxnSpPr>
            <p:spPr>
              <a:xfrm>
                <a:off x="8768324" y="1742442"/>
                <a:ext cx="0" cy="3991497"/>
              </a:xfrm>
              <a:prstGeom prst="line">
                <a:avLst/>
              </a:prstGeom>
              <a:ln w="1905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0B22874A-08BC-E6C8-0F28-1673B8BD6F1C}"/>
                </a:ext>
              </a:extLst>
            </p:cNvPr>
            <p:cNvGrpSpPr/>
            <p:nvPr/>
          </p:nvGrpSpPr>
          <p:grpSpPr>
            <a:xfrm>
              <a:off x="7749766" y="2376763"/>
              <a:ext cx="3816585" cy="882382"/>
              <a:chOff x="991722" y="998430"/>
              <a:chExt cx="4836184" cy="1128757"/>
            </a:xfrm>
          </p:grpSpPr>
          <p:graphicFrame>
            <p:nvGraphicFramePr>
              <p:cNvPr id="27" name="内容占位符 7">
                <a:extLst>
                  <a:ext uri="{FF2B5EF4-FFF2-40B4-BE49-F238E27FC236}">
                    <a16:creationId xmlns:a16="http://schemas.microsoft.com/office/drawing/2014/main" id="{2E39DD75-B37F-D17A-A4A5-75D4949650D8}"/>
                  </a:ext>
                </a:extLst>
              </p:cNvPr>
              <p:cNvGraphicFramePr>
                <a:graphicFrameLocks/>
              </p:cNvGraphicFramePr>
              <p:nvPr>
                <p:extLst>
                  <p:ext uri="{D42A27DB-BD31-4B8C-83A1-F6EECF244321}">
                    <p14:modId xmlns:p14="http://schemas.microsoft.com/office/powerpoint/2010/main" val="1509137654"/>
                  </p:ext>
                </p:extLst>
              </p:nvPr>
            </p:nvGraphicFramePr>
            <p:xfrm>
              <a:off x="2163589" y="998430"/>
              <a:ext cx="1069278" cy="1008163"/>
            </p:xfrm>
            <a:graphic>
              <a:graphicData uri="http://schemas.openxmlformats.org/drawingml/2006/chart">
                <c:chart xmlns:c="http://schemas.openxmlformats.org/drawingml/2006/chart" xmlns:r="http://schemas.openxmlformats.org/officeDocument/2006/relationships" r:id="rId6"/>
              </a:graphicData>
            </a:graphic>
          </p:graphicFrame>
          <p:sp>
            <p:nvSpPr>
              <p:cNvPr id="28" name="文本框 27">
                <a:extLst>
                  <a:ext uri="{FF2B5EF4-FFF2-40B4-BE49-F238E27FC236}">
                    <a16:creationId xmlns:a16="http://schemas.microsoft.com/office/drawing/2014/main" id="{C236EE77-69C5-5228-9D8C-52978FE1D346}"/>
                  </a:ext>
                </a:extLst>
              </p:cNvPr>
              <p:cNvSpPr txBox="1"/>
              <p:nvPr/>
            </p:nvSpPr>
            <p:spPr>
              <a:xfrm>
                <a:off x="1022142" y="1129272"/>
                <a:ext cx="1237471" cy="349136"/>
              </a:xfrm>
              <a:prstGeom prst="rect">
                <a:avLst/>
              </a:prstGeom>
              <a:noFill/>
            </p:spPr>
            <p:txBody>
              <a:bodyPr wrap="square" rtlCol="0">
                <a:spAutoFit/>
              </a:bodyPr>
              <a:lstStyle/>
              <a:p>
                <a:pPr marL="0" lvl="0" indent="0" algn="ctr" rtl="0">
                  <a:spcBef>
                    <a:spcPts val="0"/>
                  </a:spcBef>
                  <a:spcAft>
                    <a:spcPts val="0"/>
                  </a:spcAft>
                  <a:buNone/>
                </a:pPr>
                <a:r>
                  <a:rPr lang="en-US" altLang="zh-CN" sz="1400" b="1" dirty="0">
                    <a:solidFill>
                      <a:srgbClr val="F5C242"/>
                    </a:solidFill>
                  </a:rPr>
                  <a:t>Valid</a:t>
                </a:r>
              </a:p>
            </p:txBody>
          </p:sp>
          <p:sp>
            <p:nvSpPr>
              <p:cNvPr id="29" name="文本框 28">
                <a:extLst>
                  <a:ext uri="{FF2B5EF4-FFF2-40B4-BE49-F238E27FC236}">
                    <a16:creationId xmlns:a16="http://schemas.microsoft.com/office/drawing/2014/main" id="{3869E3D3-5F34-6347-2283-6E54139E91DD}"/>
                  </a:ext>
                </a:extLst>
              </p:cNvPr>
              <p:cNvSpPr txBox="1"/>
              <p:nvPr/>
            </p:nvSpPr>
            <p:spPr>
              <a:xfrm>
                <a:off x="991722" y="1324175"/>
                <a:ext cx="1564745" cy="803012"/>
              </a:xfrm>
              <a:prstGeom prst="rect">
                <a:avLst/>
              </a:prstGeom>
              <a:noFill/>
            </p:spPr>
            <p:txBody>
              <a:bodyPr wrap="none" rtlCol="0">
                <a:spAutoFit/>
              </a:bodyPr>
              <a:lstStyle/>
              <a:p>
                <a:r>
                  <a:rPr lang="en-GB" sz="4000" b="1" dirty="0">
                    <a:solidFill>
                      <a:schemeClr val="accent5"/>
                    </a:solidFill>
                  </a:rPr>
                  <a:t>3</a:t>
                </a:r>
                <a:r>
                  <a:rPr lang="en-US" altLang="zh-CN" sz="4000" b="1" dirty="0">
                    <a:solidFill>
                      <a:schemeClr val="accent5"/>
                    </a:solidFill>
                  </a:rPr>
                  <a:t>6</a:t>
                </a:r>
                <a:r>
                  <a:rPr lang="en-GB" sz="4000" b="1" dirty="0">
                    <a:solidFill>
                      <a:schemeClr val="accent5"/>
                    </a:solidFill>
                  </a:rPr>
                  <a:t>%</a:t>
                </a:r>
              </a:p>
            </p:txBody>
          </p:sp>
          <p:graphicFrame>
            <p:nvGraphicFramePr>
              <p:cNvPr id="30" name="内容占位符 7">
                <a:extLst>
                  <a:ext uri="{FF2B5EF4-FFF2-40B4-BE49-F238E27FC236}">
                    <a16:creationId xmlns:a16="http://schemas.microsoft.com/office/drawing/2014/main" id="{A8975BB8-06B4-7D54-E556-3D32D4017B2A}"/>
                  </a:ext>
                </a:extLst>
              </p:cNvPr>
              <p:cNvGraphicFramePr>
                <a:graphicFrameLocks/>
              </p:cNvGraphicFramePr>
              <p:nvPr>
                <p:extLst>
                  <p:ext uri="{D42A27DB-BD31-4B8C-83A1-F6EECF244321}">
                    <p14:modId xmlns:p14="http://schemas.microsoft.com/office/powerpoint/2010/main" val="2732664865"/>
                  </p:ext>
                </p:extLst>
              </p:nvPr>
            </p:nvGraphicFramePr>
            <p:xfrm>
              <a:off x="4758628" y="998430"/>
              <a:ext cx="1069278" cy="1008163"/>
            </p:xfrm>
            <a:graphic>
              <a:graphicData uri="http://schemas.openxmlformats.org/drawingml/2006/chart">
                <c:chart xmlns:c="http://schemas.openxmlformats.org/drawingml/2006/chart" xmlns:r="http://schemas.openxmlformats.org/officeDocument/2006/relationships" r:id="rId7"/>
              </a:graphicData>
            </a:graphic>
          </p:graphicFrame>
          <p:sp>
            <p:nvSpPr>
              <p:cNvPr id="31" name="文本框 30">
                <a:extLst>
                  <a:ext uri="{FF2B5EF4-FFF2-40B4-BE49-F238E27FC236}">
                    <a16:creationId xmlns:a16="http://schemas.microsoft.com/office/drawing/2014/main" id="{A17DB6D7-54AA-F838-56F3-32138439DF74}"/>
                  </a:ext>
                </a:extLst>
              </p:cNvPr>
              <p:cNvSpPr txBox="1"/>
              <p:nvPr/>
            </p:nvSpPr>
            <p:spPr>
              <a:xfrm>
                <a:off x="3617180" y="1129272"/>
                <a:ext cx="1237471" cy="349136"/>
              </a:xfrm>
              <a:prstGeom prst="rect">
                <a:avLst/>
              </a:prstGeom>
              <a:noFill/>
            </p:spPr>
            <p:txBody>
              <a:bodyPr wrap="square" rtlCol="0">
                <a:spAutoFit/>
              </a:bodyPr>
              <a:lstStyle/>
              <a:p>
                <a:pPr marL="0" lvl="0" indent="0" algn="ctr" rtl="0">
                  <a:spcBef>
                    <a:spcPts val="0"/>
                  </a:spcBef>
                  <a:spcAft>
                    <a:spcPts val="0"/>
                  </a:spcAft>
                  <a:buNone/>
                </a:pPr>
                <a:r>
                  <a:rPr lang="en-US" altLang="zh-CN" sz="1400" b="1" dirty="0">
                    <a:solidFill>
                      <a:srgbClr val="F5C242"/>
                    </a:solidFill>
                  </a:rPr>
                  <a:t>Test</a:t>
                </a:r>
              </a:p>
            </p:txBody>
          </p:sp>
          <p:sp>
            <p:nvSpPr>
              <p:cNvPr id="32" name="文本框 31">
                <a:extLst>
                  <a:ext uri="{FF2B5EF4-FFF2-40B4-BE49-F238E27FC236}">
                    <a16:creationId xmlns:a16="http://schemas.microsoft.com/office/drawing/2014/main" id="{02093C9E-2DF9-A7FA-81F4-2BD4739ABBD8}"/>
                  </a:ext>
                </a:extLst>
              </p:cNvPr>
              <p:cNvSpPr txBox="1"/>
              <p:nvPr/>
            </p:nvSpPr>
            <p:spPr>
              <a:xfrm>
                <a:off x="3586760" y="1324175"/>
                <a:ext cx="1564745" cy="803012"/>
              </a:xfrm>
              <a:prstGeom prst="rect">
                <a:avLst/>
              </a:prstGeom>
              <a:noFill/>
            </p:spPr>
            <p:txBody>
              <a:bodyPr wrap="none" rtlCol="0">
                <a:spAutoFit/>
              </a:bodyPr>
              <a:lstStyle/>
              <a:p>
                <a:r>
                  <a:rPr lang="en-US" altLang="zh-CN" sz="4000" b="1" dirty="0">
                    <a:solidFill>
                      <a:srgbClr val="F5C242"/>
                    </a:solidFill>
                  </a:rPr>
                  <a:t>36</a:t>
                </a:r>
                <a:r>
                  <a:rPr lang="en-GB" sz="4000" b="1" dirty="0">
                    <a:solidFill>
                      <a:srgbClr val="F5C242"/>
                    </a:solidFill>
                  </a:rPr>
                  <a:t>%</a:t>
                </a:r>
              </a:p>
            </p:txBody>
          </p:sp>
          <p:cxnSp>
            <p:nvCxnSpPr>
              <p:cNvPr id="33" name="直接连接符 26">
                <a:extLst>
                  <a:ext uri="{FF2B5EF4-FFF2-40B4-BE49-F238E27FC236}">
                    <a16:creationId xmlns:a16="http://schemas.microsoft.com/office/drawing/2014/main" id="{9EB560D3-8A7A-A13D-BF44-E8E83DA60DDD}"/>
                  </a:ext>
                </a:extLst>
              </p:cNvPr>
              <p:cNvCxnSpPr/>
              <p:nvPr/>
            </p:nvCxnSpPr>
            <p:spPr>
              <a:xfrm>
                <a:off x="3358179" y="1129272"/>
                <a:ext cx="0" cy="718502"/>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grpSp>
      <p:sp>
        <p:nvSpPr>
          <p:cNvPr id="36" name="标题3">
            <a:extLst>
              <a:ext uri="{FF2B5EF4-FFF2-40B4-BE49-F238E27FC236}">
                <a16:creationId xmlns:a16="http://schemas.microsoft.com/office/drawing/2014/main" id="{969C5372-ADC9-A41F-7366-C027273B661C}"/>
              </a:ext>
            </a:extLst>
          </p:cNvPr>
          <p:cNvSpPr>
            <a:spLocks noChangeArrowheads="1"/>
          </p:cNvSpPr>
          <p:nvPr/>
        </p:nvSpPr>
        <p:spPr bwMode="auto">
          <a:xfrm>
            <a:off x="474502" y="1788917"/>
            <a:ext cx="5574308" cy="625369"/>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37" name="Google Shape;396;g2b0973dc28f_10_0">
            <a:extLst>
              <a:ext uri="{FF2B5EF4-FFF2-40B4-BE49-F238E27FC236}">
                <a16:creationId xmlns:a16="http://schemas.microsoft.com/office/drawing/2014/main" id="{90A77B34-8497-FCE3-BDCC-40269281E940}"/>
              </a:ext>
            </a:extLst>
          </p:cNvPr>
          <p:cNvSpPr txBox="1"/>
          <p:nvPr/>
        </p:nvSpPr>
        <p:spPr>
          <a:xfrm>
            <a:off x="2889917" y="1916367"/>
            <a:ext cx="1343400" cy="384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i="0" u="none" strike="noStrike" cap="none" dirty="0">
                <a:solidFill>
                  <a:schemeClr val="lt1"/>
                </a:solidFill>
              </a:rPr>
              <a:t>Albert</a:t>
            </a:r>
            <a:endParaRPr sz="1300" b="1" i="0" u="none" strike="noStrike" cap="none" dirty="0">
              <a:solidFill>
                <a:schemeClr val="lt1"/>
              </a:solidFill>
            </a:endParaRPr>
          </a:p>
        </p:txBody>
      </p:sp>
      <p:cxnSp>
        <p:nvCxnSpPr>
          <p:cNvPr id="38" name="直接连接符 26">
            <a:extLst>
              <a:ext uri="{FF2B5EF4-FFF2-40B4-BE49-F238E27FC236}">
                <a16:creationId xmlns:a16="http://schemas.microsoft.com/office/drawing/2014/main" id="{3035FF2D-F418-56EC-66F0-FCB9E95FF0BC}"/>
              </a:ext>
            </a:extLst>
          </p:cNvPr>
          <p:cNvCxnSpPr/>
          <p:nvPr/>
        </p:nvCxnSpPr>
        <p:spPr>
          <a:xfrm>
            <a:off x="7939411" y="2511545"/>
            <a:ext cx="0" cy="625369"/>
          </a:xfrm>
          <a:prstGeom prst="line">
            <a:avLst/>
          </a:prstGeom>
          <a:ln>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39" name="标题3">
            <a:extLst>
              <a:ext uri="{FF2B5EF4-FFF2-40B4-BE49-F238E27FC236}">
                <a16:creationId xmlns:a16="http://schemas.microsoft.com/office/drawing/2014/main" id="{FD7D56C5-8B72-C8F5-B2E6-72AFF86CC9EF}"/>
              </a:ext>
            </a:extLst>
          </p:cNvPr>
          <p:cNvSpPr>
            <a:spLocks noChangeArrowheads="1"/>
          </p:cNvSpPr>
          <p:nvPr/>
        </p:nvSpPr>
        <p:spPr bwMode="auto">
          <a:xfrm>
            <a:off x="6145887" y="1789828"/>
            <a:ext cx="5652110" cy="625369"/>
          </a:xfrm>
          <a:prstGeom prst="roundRect">
            <a:avLst>
              <a:gd name="adj" fmla="val 11921"/>
            </a:avLst>
          </a:prstGeom>
          <a:solidFill>
            <a:srgbClr val="4875E8"/>
          </a:solidFill>
          <a:ln>
            <a:noFill/>
          </a:ln>
        </p:spPr>
        <p:txBody>
          <a:bodyPr spcFirstLastPara="1" wrap="square" lIns="91425" tIns="45700" rIns="91425" bIns="45700" anchor="ctr" anchorCtr="0">
            <a:noAutofit/>
          </a:bodyPr>
          <a:lstStyle/>
          <a:p>
            <a:pPr algn="ctr">
              <a:buSzPts val="1400"/>
            </a:pPr>
            <a:endParaRPr lang="zh-CN" altLang="zh-CN" dirty="0">
              <a:sym typeface="+mn-lt"/>
            </a:endParaRPr>
          </a:p>
        </p:txBody>
      </p:sp>
      <p:sp>
        <p:nvSpPr>
          <p:cNvPr id="40" name="Google Shape;396;g2b0973dc28f_10_0">
            <a:extLst>
              <a:ext uri="{FF2B5EF4-FFF2-40B4-BE49-F238E27FC236}">
                <a16:creationId xmlns:a16="http://schemas.microsoft.com/office/drawing/2014/main" id="{6FEA5328-8AC0-31CF-EF11-26D67B6014F3}"/>
              </a:ext>
            </a:extLst>
          </p:cNvPr>
          <p:cNvSpPr txBox="1"/>
          <p:nvPr/>
        </p:nvSpPr>
        <p:spPr>
          <a:xfrm>
            <a:off x="8561302" y="1917278"/>
            <a:ext cx="1343400" cy="3846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900" b="1" i="0" u="none" strike="noStrike" cap="none" dirty="0">
                <a:solidFill>
                  <a:schemeClr val="lt1"/>
                </a:solidFill>
              </a:rPr>
              <a:t>LSTM</a:t>
            </a:r>
            <a:endParaRPr sz="1300" b="1" i="0" u="none" strike="noStrike" cap="none" dirty="0">
              <a:solidFill>
                <a:schemeClr val="lt1"/>
              </a:solidFill>
            </a:endParaRPr>
          </a:p>
        </p:txBody>
      </p:sp>
      <p:cxnSp>
        <p:nvCxnSpPr>
          <p:cNvPr id="41" name="Google Shape;457;p30">
            <a:extLst>
              <a:ext uri="{FF2B5EF4-FFF2-40B4-BE49-F238E27FC236}">
                <a16:creationId xmlns:a16="http://schemas.microsoft.com/office/drawing/2014/main" id="{BEDC1D56-4109-643C-D414-AA93F3E89B33}"/>
              </a:ext>
            </a:extLst>
          </p:cNvPr>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42" name="Google Shape;458;p30">
            <a:extLst>
              <a:ext uri="{FF2B5EF4-FFF2-40B4-BE49-F238E27FC236}">
                <a16:creationId xmlns:a16="http://schemas.microsoft.com/office/drawing/2014/main" id="{16D66981-54EB-22B1-D09B-E675FA9EA537}"/>
              </a:ext>
            </a:extLst>
          </p:cNvPr>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FF300"/>
                </a:solidFill>
                <a:latin typeface="Arial"/>
                <a:ea typeface="Arial"/>
                <a:cs typeface="Arial"/>
                <a:sym typeface="Arial"/>
              </a:rPr>
              <a:t>Model Training &amp; Evaluation:</a:t>
            </a:r>
            <a:endParaRPr/>
          </a:p>
        </p:txBody>
      </p:sp>
      <p:pic>
        <p:nvPicPr>
          <p:cNvPr id="43" name="Google Shape;454;p30">
            <a:extLst>
              <a:ext uri="{FF2B5EF4-FFF2-40B4-BE49-F238E27FC236}">
                <a16:creationId xmlns:a16="http://schemas.microsoft.com/office/drawing/2014/main" id="{19D557DE-05D1-28CF-7C7A-689ED26A82C1}"/>
              </a:ext>
            </a:extLst>
          </p:cNvPr>
          <p:cNvPicPr preferRelativeResize="0"/>
          <p:nvPr/>
        </p:nvPicPr>
        <p:blipFill rotWithShape="1">
          <a:blip r:embed="rId8">
            <a:alphaModFix/>
          </a:blip>
          <a:srcRect/>
          <a:stretch/>
        </p:blipFill>
        <p:spPr>
          <a:xfrm>
            <a:off x="301313" y="6106150"/>
            <a:ext cx="717847" cy="425391"/>
          </a:xfrm>
          <a:prstGeom prst="rect">
            <a:avLst/>
          </a:prstGeom>
          <a:noFill/>
          <a:ln>
            <a:noFill/>
          </a:ln>
        </p:spPr>
      </p:pic>
      <p:cxnSp>
        <p:nvCxnSpPr>
          <p:cNvPr id="44" name="Google Shape;455;p30">
            <a:extLst>
              <a:ext uri="{FF2B5EF4-FFF2-40B4-BE49-F238E27FC236}">
                <a16:creationId xmlns:a16="http://schemas.microsoft.com/office/drawing/2014/main" id="{10F33176-5ABA-4CDC-CDFF-919381769AF0}"/>
              </a:ext>
            </a:extLst>
          </p:cNvPr>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5" name="Google Shape;456;p30">
            <a:extLst>
              <a:ext uri="{FF2B5EF4-FFF2-40B4-BE49-F238E27FC236}">
                <a16:creationId xmlns:a16="http://schemas.microsoft.com/office/drawing/2014/main" id="{C8F3D0CC-D3FF-2E65-E7E6-BAFA6CC3A113}"/>
              </a:ext>
            </a:extLst>
          </p:cNvPr>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graphicFrame>
        <p:nvGraphicFramePr>
          <p:cNvPr id="50" name="表格 49">
            <a:extLst>
              <a:ext uri="{FF2B5EF4-FFF2-40B4-BE49-F238E27FC236}">
                <a16:creationId xmlns:a16="http://schemas.microsoft.com/office/drawing/2014/main" id="{F07CFC55-D220-3BC7-F961-63579551A0D2}"/>
              </a:ext>
            </a:extLst>
          </p:cNvPr>
          <p:cNvGraphicFramePr>
            <a:graphicFrameLocks noGrp="1" noChangeAspect="1"/>
          </p:cNvGraphicFramePr>
          <p:nvPr>
            <p:extLst>
              <p:ext uri="{D42A27DB-BD31-4B8C-83A1-F6EECF244321}">
                <p14:modId xmlns:p14="http://schemas.microsoft.com/office/powerpoint/2010/main" val="3980708825"/>
              </p:ext>
            </p:extLst>
          </p:nvPr>
        </p:nvGraphicFramePr>
        <p:xfrm>
          <a:off x="494543" y="3577382"/>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effectLst/>
                          <a:latin typeface="+mn-lt"/>
                        </a:rPr>
                        <a:t>0.63</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ko-KR" sz="1050" b="1" dirty="0">
                          <a:solidFill>
                            <a:schemeClr val="bg1"/>
                          </a:solidFill>
                          <a:effectLst/>
                        </a:rPr>
                        <a:t>0</a:t>
                      </a:r>
                      <a:r>
                        <a:rPr lang="en-US" altLang="zh-CN" sz="1050" b="1" dirty="0">
                          <a:solidFill>
                            <a:schemeClr val="bg1"/>
                          </a:solidFill>
                          <a:effectLst/>
                        </a:rPr>
                        <a:t>.64</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aphicFrame>
        <p:nvGraphicFramePr>
          <p:cNvPr id="51" name="表格 50">
            <a:extLst>
              <a:ext uri="{FF2B5EF4-FFF2-40B4-BE49-F238E27FC236}">
                <a16:creationId xmlns:a16="http://schemas.microsoft.com/office/drawing/2014/main" id="{FA070D2B-DCAF-8A1F-3B41-3E5DD09FC256}"/>
              </a:ext>
            </a:extLst>
          </p:cNvPr>
          <p:cNvGraphicFramePr>
            <a:graphicFrameLocks noGrp="1" noChangeAspect="1"/>
          </p:cNvGraphicFramePr>
          <p:nvPr>
            <p:extLst>
              <p:ext uri="{D42A27DB-BD31-4B8C-83A1-F6EECF244321}">
                <p14:modId xmlns:p14="http://schemas.microsoft.com/office/powerpoint/2010/main" val="34236067"/>
              </p:ext>
            </p:extLst>
          </p:nvPr>
        </p:nvGraphicFramePr>
        <p:xfrm>
          <a:off x="2446975" y="3588995"/>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effectLst/>
                          <a:latin typeface="+mn-lt"/>
                        </a:rPr>
                        <a:t>0.42</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zh-CN" sz="1050" b="1" dirty="0">
                          <a:solidFill>
                            <a:schemeClr val="bg1"/>
                          </a:solidFill>
                          <a:effectLst/>
                          <a:latin typeface="+mn-lt"/>
                        </a:rPr>
                        <a:t>0.42</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aphicFrame>
        <p:nvGraphicFramePr>
          <p:cNvPr id="52" name="表格 51">
            <a:extLst>
              <a:ext uri="{FF2B5EF4-FFF2-40B4-BE49-F238E27FC236}">
                <a16:creationId xmlns:a16="http://schemas.microsoft.com/office/drawing/2014/main" id="{EA2B7904-C393-7295-DBDC-FA5435FC22FC}"/>
              </a:ext>
            </a:extLst>
          </p:cNvPr>
          <p:cNvGraphicFramePr>
            <a:graphicFrameLocks noGrp="1" noChangeAspect="1"/>
          </p:cNvGraphicFramePr>
          <p:nvPr>
            <p:extLst>
              <p:ext uri="{D42A27DB-BD31-4B8C-83A1-F6EECF244321}">
                <p14:modId xmlns:p14="http://schemas.microsoft.com/office/powerpoint/2010/main" val="4116830445"/>
              </p:ext>
            </p:extLst>
          </p:nvPr>
        </p:nvGraphicFramePr>
        <p:xfrm>
          <a:off x="4333663" y="3596885"/>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effectLst/>
                          <a:latin typeface="+mn-lt"/>
                        </a:rPr>
                        <a:t>0.44</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ko-KR" sz="1050" b="1" dirty="0">
                          <a:solidFill>
                            <a:schemeClr val="bg1"/>
                          </a:solidFill>
                          <a:effectLst/>
                        </a:rPr>
                        <a:t>0.</a:t>
                      </a:r>
                      <a:r>
                        <a:rPr lang="en-US" altLang="zh-CN" sz="1050" b="1" dirty="0">
                          <a:solidFill>
                            <a:schemeClr val="bg1"/>
                          </a:solidFill>
                          <a:effectLst/>
                        </a:rPr>
                        <a:t>45</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aphicFrame>
        <p:nvGraphicFramePr>
          <p:cNvPr id="53" name="表格 52">
            <a:extLst>
              <a:ext uri="{FF2B5EF4-FFF2-40B4-BE49-F238E27FC236}">
                <a16:creationId xmlns:a16="http://schemas.microsoft.com/office/drawing/2014/main" id="{4A2B27C8-7184-358D-AE88-A3DB76228C1E}"/>
              </a:ext>
            </a:extLst>
          </p:cNvPr>
          <p:cNvGraphicFramePr>
            <a:graphicFrameLocks noGrp="1" noChangeAspect="1"/>
          </p:cNvGraphicFramePr>
          <p:nvPr>
            <p:extLst>
              <p:ext uri="{D42A27DB-BD31-4B8C-83A1-F6EECF244321}">
                <p14:modId xmlns:p14="http://schemas.microsoft.com/office/powerpoint/2010/main" val="1877191448"/>
              </p:ext>
            </p:extLst>
          </p:nvPr>
        </p:nvGraphicFramePr>
        <p:xfrm>
          <a:off x="6293253" y="3597773"/>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effectLst/>
                          <a:latin typeface="+mn-lt"/>
                        </a:rPr>
                        <a:t>0.42</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ko-KR" sz="1050" b="1" dirty="0">
                          <a:solidFill>
                            <a:schemeClr val="bg1"/>
                          </a:solidFill>
                          <a:effectLst/>
                        </a:rPr>
                        <a:t>0</a:t>
                      </a:r>
                      <a:r>
                        <a:rPr lang="en-US" altLang="zh-CN" sz="1050" b="1" dirty="0">
                          <a:solidFill>
                            <a:schemeClr val="bg1"/>
                          </a:solidFill>
                          <a:effectLst/>
                        </a:rPr>
                        <a:t>.43</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aphicFrame>
        <p:nvGraphicFramePr>
          <p:cNvPr id="54" name="表格 53">
            <a:extLst>
              <a:ext uri="{FF2B5EF4-FFF2-40B4-BE49-F238E27FC236}">
                <a16:creationId xmlns:a16="http://schemas.microsoft.com/office/drawing/2014/main" id="{7D34EDAF-419E-7BF3-8B7C-6AAFE9ED016A}"/>
              </a:ext>
            </a:extLst>
          </p:cNvPr>
          <p:cNvGraphicFramePr>
            <a:graphicFrameLocks noGrp="1" noChangeAspect="1"/>
          </p:cNvGraphicFramePr>
          <p:nvPr>
            <p:extLst>
              <p:ext uri="{D42A27DB-BD31-4B8C-83A1-F6EECF244321}">
                <p14:modId xmlns:p14="http://schemas.microsoft.com/office/powerpoint/2010/main" val="2677747515"/>
              </p:ext>
            </p:extLst>
          </p:nvPr>
        </p:nvGraphicFramePr>
        <p:xfrm>
          <a:off x="8245685" y="3609386"/>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effectLst/>
                          <a:latin typeface="+mn-lt"/>
                        </a:rPr>
                        <a:t>0.34</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zh-CN" sz="1050" b="1" dirty="0">
                          <a:solidFill>
                            <a:schemeClr val="bg1"/>
                          </a:solidFill>
                          <a:latin typeface="+mn-lt"/>
                        </a:rPr>
                        <a:t>0.36</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aphicFrame>
        <p:nvGraphicFramePr>
          <p:cNvPr id="55" name="表格 54">
            <a:extLst>
              <a:ext uri="{FF2B5EF4-FFF2-40B4-BE49-F238E27FC236}">
                <a16:creationId xmlns:a16="http://schemas.microsoft.com/office/drawing/2014/main" id="{6849469C-18CD-33CA-7C20-7019DDB1A98E}"/>
              </a:ext>
            </a:extLst>
          </p:cNvPr>
          <p:cNvGraphicFramePr>
            <a:graphicFrameLocks noGrp="1" noChangeAspect="1"/>
          </p:cNvGraphicFramePr>
          <p:nvPr>
            <p:extLst>
              <p:ext uri="{D42A27DB-BD31-4B8C-83A1-F6EECF244321}">
                <p14:modId xmlns:p14="http://schemas.microsoft.com/office/powerpoint/2010/main" val="2141814938"/>
              </p:ext>
            </p:extLst>
          </p:nvPr>
        </p:nvGraphicFramePr>
        <p:xfrm>
          <a:off x="10132373" y="3617276"/>
          <a:ext cx="1567387" cy="1324251"/>
        </p:xfrm>
        <a:graphic>
          <a:graphicData uri="http://schemas.openxmlformats.org/drawingml/2006/table">
            <a:tbl>
              <a:tblPr firstRow="1" bandRow="1">
                <a:tableStyleId>{073A0DAA-6AF3-43AB-8588-CEC1D06C72B9}</a:tableStyleId>
              </a:tblPr>
              <a:tblGrid>
                <a:gridCol w="1567387">
                  <a:extLst>
                    <a:ext uri="{9D8B030D-6E8A-4147-A177-3AD203B41FA5}">
                      <a16:colId xmlns:a16="http://schemas.microsoft.com/office/drawing/2014/main" val="20000"/>
                    </a:ext>
                  </a:extLst>
                </a:gridCol>
              </a:tblGrid>
              <a:tr h="322638">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a:ln>
                            <a:noFill/>
                          </a:ln>
                          <a:effectLst/>
                          <a:uLnTx/>
                          <a:uFillTx/>
                        </a:rPr>
                        <a:t>F1</a:t>
                      </a:r>
                      <a:endParaRPr kumimoji="0" lang="en-US" altLang="zh-CN" sz="1200" b="1" i="0" u="none" strike="noStrike" kern="1200" cap="none" spc="0" normalizeH="0" baseline="0" noProof="0" dirty="0">
                        <a:ln>
                          <a:noFill/>
                        </a:ln>
                        <a:solidFill>
                          <a:srgbClr val="FFFFFF"/>
                        </a:solidFill>
                        <a:effectLst/>
                        <a:uLnTx/>
                        <a:uFillTx/>
                        <a:latin typeface="+mn-lt"/>
                        <a:ea typeface="微软雅黑"/>
                        <a:cs typeface="+mn-cs"/>
                      </a:endParaRPr>
                    </a:p>
                  </a:txBody>
                  <a:tcPr marL="121920" marR="121920" marT="60960" marB="60960" anchor="ctr">
                    <a:solidFill>
                      <a:schemeClr val="accent5"/>
                    </a:solidFill>
                  </a:tcPr>
                </a:tc>
                <a:extLst>
                  <a:ext uri="{0D108BD9-81ED-4DB2-BD59-A6C34878D82A}">
                    <a16:rowId xmlns:a16="http://schemas.microsoft.com/office/drawing/2014/main" val="10000"/>
                  </a:ext>
                </a:extLst>
              </a:tr>
              <a:tr h="333871">
                <a:tc>
                  <a:txBody>
                    <a:bodyPr/>
                    <a:lstStyle/>
                    <a:p>
                      <a:pPr algn="ctr" latinLnBrk="1"/>
                      <a:r>
                        <a:rPr lang="en-US" altLang="zh-CN" sz="1050" b="1" dirty="0">
                          <a:solidFill>
                            <a:schemeClr val="bg1"/>
                          </a:solidFill>
                          <a:latin typeface="+mn-lt"/>
                        </a:rPr>
                        <a:t>0.35</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10001"/>
                  </a:ext>
                </a:extLst>
              </a:tr>
              <a:tr h="333871">
                <a:tc>
                  <a:txBody>
                    <a:bodyPr/>
                    <a:lstStyle/>
                    <a:p>
                      <a:pPr marL="0" marR="0" lvl="0" indent="0" algn="ctr" defTabSz="914354" rtl="0" eaLnBrk="1" fontAlgn="auto" latinLnBrk="1"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lt1"/>
                          </a:solidFill>
                          <a:effectLst/>
                          <a:uLnTx/>
                          <a:uFillTx/>
                          <a:latin typeface="+mn-lt"/>
                          <a:ea typeface="+mn-ea"/>
                          <a:cs typeface="+mn-cs"/>
                          <a:sym typeface="Arial"/>
                        </a:rPr>
                        <a:t>Accuracy</a:t>
                      </a:r>
                    </a:p>
                  </a:txBody>
                  <a:tcPr marL="121920" marR="121920" marT="60960" marB="60960" anchor="ctr">
                    <a:solidFill>
                      <a:srgbClr val="F5C242"/>
                    </a:solidFill>
                  </a:tcPr>
                </a:tc>
                <a:extLst>
                  <a:ext uri="{0D108BD9-81ED-4DB2-BD59-A6C34878D82A}">
                    <a16:rowId xmlns:a16="http://schemas.microsoft.com/office/drawing/2014/main" val="160509924"/>
                  </a:ext>
                </a:extLst>
              </a:tr>
              <a:tr h="333871">
                <a:tc>
                  <a:txBody>
                    <a:bodyPr/>
                    <a:lstStyle/>
                    <a:p>
                      <a:pPr algn="ctr" latinLnBrk="1"/>
                      <a:r>
                        <a:rPr lang="en-US" altLang="zh-CN" sz="1050" b="1" dirty="0">
                          <a:solidFill>
                            <a:schemeClr val="bg1"/>
                          </a:solidFill>
                          <a:latin typeface="+mn-lt"/>
                        </a:rPr>
                        <a:t>0.36</a:t>
                      </a:r>
                      <a:endParaRPr lang="ko-KR" altLang="en-US" sz="1050" b="1" dirty="0">
                        <a:solidFill>
                          <a:schemeClr val="bg1"/>
                        </a:solidFill>
                        <a:latin typeface="+mn-lt"/>
                      </a:endParaRPr>
                    </a:p>
                  </a:txBody>
                  <a:tcPr marL="121920" marR="121920" marT="60960" marB="60960" anchor="ctr">
                    <a:noFill/>
                  </a:tcPr>
                </a:tc>
                <a:extLst>
                  <a:ext uri="{0D108BD9-81ED-4DB2-BD59-A6C34878D82A}">
                    <a16:rowId xmlns:a16="http://schemas.microsoft.com/office/drawing/2014/main" val="2897061676"/>
                  </a:ext>
                </a:extLst>
              </a:tr>
            </a:tbl>
          </a:graphicData>
        </a:graphic>
      </p:graphicFrame>
      <p:grpSp>
        <p:nvGrpSpPr>
          <p:cNvPr id="62" name="组合 61">
            <a:extLst>
              <a:ext uri="{FF2B5EF4-FFF2-40B4-BE49-F238E27FC236}">
                <a16:creationId xmlns:a16="http://schemas.microsoft.com/office/drawing/2014/main" id="{DE5CD0F2-4E60-261B-0FF8-9142692D8DB6}"/>
              </a:ext>
            </a:extLst>
          </p:cNvPr>
          <p:cNvGrpSpPr>
            <a:grpSpLocks noChangeAspect="1"/>
          </p:cNvGrpSpPr>
          <p:nvPr/>
        </p:nvGrpSpPr>
        <p:grpSpPr>
          <a:xfrm>
            <a:off x="474503" y="5063472"/>
            <a:ext cx="5486736" cy="745392"/>
            <a:chOff x="3248823" y="3974913"/>
            <a:chExt cx="2561427" cy="1650697"/>
          </a:xfrm>
        </p:grpSpPr>
        <p:sp>
          <p:nvSpPr>
            <p:cNvPr id="63" name="矩形: 圆角 50">
              <a:extLst>
                <a:ext uri="{FF2B5EF4-FFF2-40B4-BE49-F238E27FC236}">
                  <a16:creationId xmlns:a16="http://schemas.microsoft.com/office/drawing/2014/main" id="{A8FD9D74-3FE3-4F3E-699E-2647D1BE5D4B}"/>
                </a:ext>
              </a:extLst>
            </p:cNvPr>
            <p:cNvSpPr/>
            <p:nvPr/>
          </p:nvSpPr>
          <p:spPr>
            <a:xfrm>
              <a:off x="3248823" y="4240714"/>
              <a:ext cx="2561427" cy="1119094"/>
            </a:xfrm>
            <a:prstGeom prst="roundRect">
              <a:avLst>
                <a:gd name="adj" fmla="val 10000"/>
              </a:avLst>
            </a:prstGeom>
            <a:solidFill>
              <a:schemeClr val="tx2">
                <a:alpha val="15000"/>
              </a:schemeClr>
            </a:solidFill>
            <a:ln w="12700" cap="flat">
              <a:solidFill>
                <a:schemeClr val="bg1"/>
              </a:solidFill>
              <a:prstDash val="solid"/>
              <a:miter/>
            </a:ln>
            <a:effectLst/>
          </p:spPr>
          <p:txBody>
            <a:bodyPr rtlCol="0" anchor="ctr"/>
            <a:lstStyle/>
            <a:p>
              <a:pPr marL="171450" indent="-171450">
                <a:buFont typeface="Arial" panose="020B0604020202020204" pitchFamily="34" charset="0"/>
                <a:buChar char="•"/>
              </a:pPr>
              <a:endParaRPr lang="zh-CN" altLang="en-US" sz="900" dirty="0">
                <a:latin typeface="Arial" panose="020B0604020202020204" pitchFamily="34" charset="0"/>
                <a:ea typeface="微软雅黑" panose="020B0503020204020204" pitchFamily="34" charset="-122"/>
                <a:sym typeface="Arial" panose="020B0604020202020204" pitchFamily="34" charset="0"/>
              </a:endParaRPr>
            </a:p>
          </p:txBody>
        </p:sp>
        <p:sp>
          <p:nvSpPr>
            <p:cNvPr id="64" name="Text">
              <a:extLst>
                <a:ext uri="{FF2B5EF4-FFF2-40B4-BE49-F238E27FC236}">
                  <a16:creationId xmlns:a16="http://schemas.microsoft.com/office/drawing/2014/main" id="{1939C929-7795-4524-2D42-BAD536685533}"/>
                </a:ext>
              </a:extLst>
            </p:cNvPr>
            <p:cNvSpPr/>
            <p:nvPr/>
          </p:nvSpPr>
          <p:spPr>
            <a:xfrm>
              <a:off x="3510218" y="4512631"/>
              <a:ext cx="2038634" cy="111297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7</a:t>
              </a:r>
              <a:r>
                <a:rPr kumimoji="1"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Hours</a:t>
              </a:r>
            </a:p>
          </p:txBody>
        </p:sp>
        <p:sp>
          <p:nvSpPr>
            <p:cNvPr id="65" name="Bullet">
              <a:extLst>
                <a:ext uri="{FF2B5EF4-FFF2-40B4-BE49-F238E27FC236}">
                  <a16:creationId xmlns:a16="http://schemas.microsoft.com/office/drawing/2014/main" id="{D7FEFA62-5D06-75AC-D67E-D9FBCAFB7FA4}"/>
                </a:ext>
              </a:extLst>
            </p:cNvPr>
            <p:cNvSpPr>
              <a:spLocks/>
            </p:cNvSpPr>
            <p:nvPr/>
          </p:nvSpPr>
          <p:spPr>
            <a:xfrm>
              <a:off x="3510219" y="3974913"/>
              <a:ext cx="2038634" cy="824210"/>
            </a:xfrm>
            <a:prstGeom prst="roundRect">
              <a:avLst/>
            </a:prstGeom>
            <a:solidFill>
              <a:schemeClr val="accent1"/>
            </a:solidFill>
            <a:ln w="12700" cap="flat">
              <a:solidFill>
                <a:schemeClr val="bg1"/>
              </a:solidFill>
              <a:prstDash val="solid"/>
              <a:miter/>
            </a:ln>
            <a:effectLst>
              <a:outerShdw blurRad="127000" dist="63500" dir="2700000" algn="tl" rotWithShape="0">
                <a:schemeClr val="accent1">
                  <a:alpha val="40000"/>
                </a:schemeClr>
              </a:outerShdw>
            </a:effectLst>
          </p:spPr>
          <p:txBody>
            <a:bodyPr wrap="square" rtlCol="0" anchor="ctr">
              <a:normAutofit/>
            </a:bodyPr>
            <a:lstStyle/>
            <a:p>
              <a:pPr algn="ctr"/>
              <a:r>
                <a:rPr lang="en-US" altLang="zh-CN"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Run</a:t>
              </a: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Time</a:t>
              </a:r>
            </a:p>
          </p:txBody>
        </p:sp>
      </p:grpSp>
      <p:grpSp>
        <p:nvGrpSpPr>
          <p:cNvPr id="70" name="组合 69">
            <a:extLst>
              <a:ext uri="{FF2B5EF4-FFF2-40B4-BE49-F238E27FC236}">
                <a16:creationId xmlns:a16="http://schemas.microsoft.com/office/drawing/2014/main" id="{61967883-CD6A-F115-8D29-E81AA8CFD818}"/>
              </a:ext>
            </a:extLst>
          </p:cNvPr>
          <p:cNvGrpSpPr>
            <a:grpSpLocks noChangeAspect="1"/>
          </p:cNvGrpSpPr>
          <p:nvPr/>
        </p:nvGrpSpPr>
        <p:grpSpPr>
          <a:xfrm>
            <a:off x="6228574" y="5063472"/>
            <a:ext cx="5486736" cy="745392"/>
            <a:chOff x="3248823" y="3974913"/>
            <a:chExt cx="2561427" cy="1650697"/>
          </a:xfrm>
        </p:grpSpPr>
        <p:sp>
          <p:nvSpPr>
            <p:cNvPr id="71" name="矩形: 圆角 50">
              <a:extLst>
                <a:ext uri="{FF2B5EF4-FFF2-40B4-BE49-F238E27FC236}">
                  <a16:creationId xmlns:a16="http://schemas.microsoft.com/office/drawing/2014/main" id="{27EF728D-6059-4B51-FEA2-C52ABF5F07B8}"/>
                </a:ext>
              </a:extLst>
            </p:cNvPr>
            <p:cNvSpPr/>
            <p:nvPr/>
          </p:nvSpPr>
          <p:spPr>
            <a:xfrm>
              <a:off x="3248823" y="4240714"/>
              <a:ext cx="2561427" cy="1119094"/>
            </a:xfrm>
            <a:prstGeom prst="roundRect">
              <a:avLst>
                <a:gd name="adj" fmla="val 10000"/>
              </a:avLst>
            </a:prstGeom>
            <a:solidFill>
              <a:schemeClr val="tx2">
                <a:alpha val="15000"/>
              </a:schemeClr>
            </a:solidFill>
            <a:ln w="12700" cap="flat">
              <a:solidFill>
                <a:schemeClr val="bg1"/>
              </a:solidFill>
              <a:prstDash val="solid"/>
              <a:miter/>
            </a:ln>
            <a:effectLst/>
          </p:spPr>
          <p:txBody>
            <a:bodyPr rtlCol="0" anchor="ctr"/>
            <a:lstStyle/>
            <a:p>
              <a:pPr marL="171450" indent="-171450">
                <a:buFont typeface="Arial" panose="020B0604020202020204" pitchFamily="34" charset="0"/>
                <a:buChar char="•"/>
              </a:pPr>
              <a:endParaRPr lang="zh-CN" altLang="en-US" sz="9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Text">
              <a:extLst>
                <a:ext uri="{FF2B5EF4-FFF2-40B4-BE49-F238E27FC236}">
                  <a16:creationId xmlns:a16="http://schemas.microsoft.com/office/drawing/2014/main" id="{B5A97305-8E5B-93AA-1208-A838F0C71765}"/>
                </a:ext>
              </a:extLst>
            </p:cNvPr>
            <p:cNvSpPr/>
            <p:nvPr/>
          </p:nvSpPr>
          <p:spPr>
            <a:xfrm>
              <a:off x="3510218" y="4512631"/>
              <a:ext cx="2038634" cy="1112979"/>
            </a:xfrm>
            <a:prstGeom prst="roundRect">
              <a:avLst>
                <a:gd name="adj" fmla="val 105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kumimoji="1"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kumimoji="1"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kumimoji="1"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Hours</a:t>
              </a:r>
            </a:p>
          </p:txBody>
        </p:sp>
        <p:sp>
          <p:nvSpPr>
            <p:cNvPr id="73" name="Bullet">
              <a:extLst>
                <a:ext uri="{FF2B5EF4-FFF2-40B4-BE49-F238E27FC236}">
                  <a16:creationId xmlns:a16="http://schemas.microsoft.com/office/drawing/2014/main" id="{E4922FED-C25F-9E16-4A1B-B11F2AD0A7AE}"/>
                </a:ext>
              </a:extLst>
            </p:cNvPr>
            <p:cNvSpPr>
              <a:spLocks/>
            </p:cNvSpPr>
            <p:nvPr/>
          </p:nvSpPr>
          <p:spPr>
            <a:xfrm>
              <a:off x="3510219" y="3974913"/>
              <a:ext cx="2038634" cy="824210"/>
            </a:xfrm>
            <a:prstGeom prst="roundRect">
              <a:avLst/>
            </a:prstGeom>
            <a:solidFill>
              <a:schemeClr val="accent1"/>
            </a:solidFill>
            <a:ln w="12700" cap="flat">
              <a:solidFill>
                <a:schemeClr val="bg1"/>
              </a:solidFill>
              <a:prstDash val="solid"/>
              <a:miter/>
            </a:ln>
            <a:effectLst>
              <a:outerShdw blurRad="127000" dist="63500" dir="2700000" algn="tl" rotWithShape="0">
                <a:schemeClr val="accent1">
                  <a:alpha val="40000"/>
                </a:schemeClr>
              </a:outerShdw>
            </a:effectLst>
          </p:spPr>
          <p:txBody>
            <a:bodyPr wrap="square" rtlCol="0" anchor="ctr">
              <a:normAutofit/>
            </a:bodyPr>
            <a:lstStyle/>
            <a:p>
              <a:pPr algn="ctr"/>
              <a:r>
                <a:rPr lang="en-US" altLang="zh-CN"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Run</a:t>
              </a:r>
              <a:r>
                <a:rPr lang="zh-CN" altLang="en-US"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sz="1600" b="1" dirty="0">
                  <a:solidFill>
                    <a:srgbClr val="FFFFFF"/>
                  </a:solidFill>
                  <a:latin typeface="Arial" panose="020B0604020202020204" pitchFamily="34" charset="0"/>
                  <a:ea typeface="微软雅黑" panose="020B0503020204020204" pitchFamily="34" charset="-122"/>
                  <a:sym typeface="Arial" panose="020B0604020202020204" pitchFamily="34" charset="0"/>
                </a:rPr>
                <a:t>Time</a:t>
              </a:r>
            </a:p>
          </p:txBody>
        </p:sp>
      </p:grpSp>
      <p:cxnSp>
        <p:nvCxnSpPr>
          <p:cNvPr id="75" name="Google Shape;455;p30">
            <a:extLst>
              <a:ext uri="{FF2B5EF4-FFF2-40B4-BE49-F238E27FC236}">
                <a16:creationId xmlns:a16="http://schemas.microsoft.com/office/drawing/2014/main" id="{17D6187C-86CC-2AC4-11B9-527B7F60DF66}"/>
              </a:ext>
            </a:extLst>
          </p:cNvPr>
          <p:cNvCxnSpPr>
            <a:cxnSpLocks/>
          </p:cNvCxnSpPr>
          <p:nvPr/>
        </p:nvCxnSpPr>
        <p:spPr>
          <a:xfrm>
            <a:off x="494543" y="3380807"/>
            <a:ext cx="11193405" cy="0"/>
          </a:xfrm>
          <a:prstGeom prst="straightConnector1">
            <a:avLst/>
          </a:prstGeom>
          <a:noFill/>
          <a:ln w="127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3057528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31"/>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466" name="Google Shape;466;p31"/>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467" name="Google Shape;467;p31"/>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68" name="Google Shape;468;p31"/>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469" name="Google Shape;469;p31"/>
          <p:cNvSpPr txBox="1"/>
          <p:nvPr/>
        </p:nvSpPr>
        <p:spPr>
          <a:xfrm>
            <a:off x="706620" y="3069986"/>
            <a:ext cx="10974900" cy="738900"/>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Clr>
                <a:schemeClr val="accent1"/>
              </a:buClr>
              <a:buSzPts val="7200"/>
              <a:buFont typeface="Arial"/>
              <a:buNone/>
            </a:pPr>
            <a:r>
              <a:rPr lang="en-US" sz="6000" b="1" dirty="0">
                <a:solidFill>
                  <a:srgbClr val="FFF300"/>
                </a:solidFill>
              </a:rPr>
              <a:t>Business Analysis</a:t>
            </a:r>
            <a:r>
              <a:rPr lang="en-US" sz="6000" b="1" i="0" u="none" strike="noStrike" cap="none" dirty="0">
                <a:solidFill>
                  <a:srgbClr val="FFF300"/>
                </a:solidFill>
                <a:latin typeface="Arial"/>
                <a:ea typeface="Arial"/>
                <a:cs typeface="Arial"/>
                <a:sym typeface="Arial"/>
              </a:rPr>
              <a:t> </a:t>
            </a:r>
            <a:endParaRPr dirty="0"/>
          </a:p>
        </p:txBody>
      </p:sp>
      <p:sp>
        <p:nvSpPr>
          <p:cNvPr id="470" name="Google Shape;470;p31"/>
          <p:cNvSpPr txBox="1"/>
          <p:nvPr/>
        </p:nvSpPr>
        <p:spPr>
          <a:xfrm>
            <a:off x="695235" y="3873305"/>
            <a:ext cx="10986300" cy="443400"/>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r>
              <a:rPr lang="en-US" sz="3200" b="1" dirty="0">
                <a:solidFill>
                  <a:schemeClr val="lt1"/>
                </a:solidFill>
              </a:rPr>
              <a:t>SWOT </a:t>
            </a:r>
            <a:r>
              <a:rPr lang="en-US" altLang="zh-CN" sz="3200" b="1" dirty="0">
                <a:solidFill>
                  <a:schemeClr val="lt1"/>
                </a:solidFill>
              </a:rPr>
              <a:t>A</a:t>
            </a:r>
            <a:r>
              <a:rPr lang="en-US" sz="3200" b="1" dirty="0">
                <a:solidFill>
                  <a:schemeClr val="lt1"/>
                </a:solidFill>
              </a:rPr>
              <a:t>nalysis </a:t>
            </a:r>
            <a:r>
              <a:rPr lang="en-US" altLang="zh-CN" sz="3200" b="1" dirty="0">
                <a:solidFill>
                  <a:schemeClr val="lt1"/>
                </a:solidFill>
              </a:rPr>
              <a:t>&amp;</a:t>
            </a:r>
            <a:r>
              <a:rPr lang="en-US" sz="3200" b="1" dirty="0">
                <a:solidFill>
                  <a:schemeClr val="lt1"/>
                </a:solidFill>
              </a:rPr>
              <a:t> </a:t>
            </a:r>
            <a:r>
              <a:rPr lang="en-US" altLang="zh-CN" sz="3200" b="1" dirty="0">
                <a:solidFill>
                  <a:schemeClr val="lt1"/>
                </a:solidFill>
              </a:rPr>
              <a:t>Business Strategy</a:t>
            </a:r>
            <a:endParaRPr sz="3200" b="1" dirty="0">
              <a:solidFill>
                <a:schemeClr val="lt1"/>
              </a:solidFill>
            </a:endParaRPr>
          </a:p>
        </p:txBody>
      </p:sp>
      <p:cxnSp>
        <p:nvCxnSpPr>
          <p:cNvPr id="2" name="Google Shape;174;g2b0973dc28f_0_1">
            <a:extLst>
              <a:ext uri="{FF2B5EF4-FFF2-40B4-BE49-F238E27FC236}">
                <a16:creationId xmlns:a16="http://schemas.microsoft.com/office/drawing/2014/main" id="{77FEF0B7-2BEB-694B-FE4D-9BED35D23C73}"/>
              </a:ext>
            </a:extLst>
          </p:cNvPr>
          <p:cNvCxnSpPr/>
          <p:nvPr/>
        </p:nvCxnSpPr>
        <p:spPr>
          <a:xfrm>
            <a:off x="301313" y="4561094"/>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3" name="Google Shape;174;g2b0973dc28f_0_1">
            <a:extLst>
              <a:ext uri="{FF2B5EF4-FFF2-40B4-BE49-F238E27FC236}">
                <a16:creationId xmlns:a16="http://schemas.microsoft.com/office/drawing/2014/main" id="{EF8EE616-9EFB-0D74-E51F-27A1C6C886D9}"/>
              </a:ext>
            </a:extLst>
          </p:cNvPr>
          <p:cNvCxnSpPr/>
          <p:nvPr/>
        </p:nvCxnSpPr>
        <p:spPr>
          <a:xfrm>
            <a:off x="590680" y="0"/>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p:nvPr/>
        </p:nvSpPr>
        <p:spPr>
          <a:xfrm>
            <a:off x="389694" y="2336288"/>
            <a:ext cx="11511300" cy="2820600"/>
          </a:xfrm>
          <a:prstGeom prst="rect">
            <a:avLst/>
          </a:prstGeom>
          <a:noFill/>
          <a:ln w="107950" cap="flat" cmpd="sng">
            <a:solidFill>
              <a:schemeClr val="accent1"/>
            </a:solidFill>
            <a:prstDash val="solid"/>
            <a:round/>
            <a:headEnd type="none" w="sm" len="sm"/>
            <a:tailEnd type="none" w="sm" len="sm"/>
          </a:ln>
          <a:effectLst>
            <a:outerShdw blurRad="63500" sx="102000" sy="102000" algn="ctr"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highlight>
                <a:schemeClr val="dk2"/>
              </a:highlight>
              <a:latin typeface="Arial"/>
              <a:ea typeface="Arial"/>
              <a:cs typeface="Arial"/>
              <a:sym typeface="Arial"/>
            </a:endParaRPr>
          </a:p>
        </p:txBody>
      </p:sp>
      <p:grpSp>
        <p:nvGrpSpPr>
          <p:cNvPr id="137" name="Google Shape;137;p2"/>
          <p:cNvGrpSpPr/>
          <p:nvPr/>
        </p:nvGrpSpPr>
        <p:grpSpPr>
          <a:xfrm>
            <a:off x="301313" y="878840"/>
            <a:ext cx="9348991" cy="4083731"/>
            <a:chOff x="301313" y="1371600"/>
            <a:chExt cx="9348991" cy="4083731"/>
          </a:xfrm>
        </p:grpSpPr>
        <p:sp>
          <p:nvSpPr>
            <p:cNvPr id="138" name="Google Shape;138;p2"/>
            <p:cNvSpPr/>
            <p:nvPr/>
          </p:nvSpPr>
          <p:spPr>
            <a:xfrm>
              <a:off x="3520440" y="1371600"/>
              <a:ext cx="5151120" cy="978188"/>
            </a:xfrm>
            <a:prstGeom prst="rect">
              <a:avLst/>
            </a:prstGeom>
            <a:noFill/>
            <a:ln w="107950" cap="flat" cmpd="sng">
              <a:solidFill>
                <a:schemeClr val="accent1"/>
              </a:solidFill>
              <a:prstDash val="solid"/>
              <a:round/>
              <a:headEnd type="none" w="sm" len="sm"/>
              <a:tailEnd type="none" w="sm" len="sm"/>
            </a:ln>
            <a:effectLst>
              <a:outerShdw blurRad="63500" sx="102000" sy="102000" algn="ctr"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highlight>
                  <a:srgbClr val="FFFF00"/>
                </a:highlight>
                <a:latin typeface="Arial"/>
                <a:ea typeface="Arial"/>
                <a:cs typeface="Arial"/>
                <a:sym typeface="Arial"/>
              </a:endParaRPr>
            </a:p>
          </p:txBody>
        </p:sp>
        <p:sp>
          <p:nvSpPr>
            <p:cNvPr id="139" name="Google Shape;139;p2"/>
            <p:cNvSpPr txBox="1"/>
            <p:nvPr/>
          </p:nvSpPr>
          <p:spPr>
            <a:xfrm>
              <a:off x="3952239" y="1520851"/>
              <a:ext cx="428752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chemeClr val="lt1"/>
                  </a:solidFill>
                  <a:latin typeface="Arial"/>
                  <a:ea typeface="Arial"/>
                  <a:cs typeface="Arial"/>
                  <a:sym typeface="Arial"/>
                </a:rPr>
                <a:t>CONTENTS</a:t>
              </a:r>
              <a:endParaRPr sz="4000" b="1" i="0" u="none" strike="noStrike" cap="none">
                <a:solidFill>
                  <a:schemeClr val="lt1"/>
                </a:solidFill>
                <a:latin typeface="Arial"/>
                <a:ea typeface="Arial"/>
                <a:cs typeface="Arial"/>
                <a:sym typeface="Arial"/>
              </a:endParaRPr>
            </a:p>
          </p:txBody>
        </p:sp>
        <p:grpSp>
          <p:nvGrpSpPr>
            <p:cNvPr id="140" name="Google Shape;140;p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301313" y="3083556"/>
              <a:ext cx="9348991" cy="2371775"/>
              <a:chOff x="301313" y="2617689"/>
              <a:chExt cx="9348991" cy="2371775"/>
            </a:xfrm>
          </p:grpSpPr>
          <p:sp>
            <p:nvSpPr>
              <p:cNvPr id="141" name="Google Shape;141;p2"/>
              <p:cNvSpPr/>
              <p:nvPr/>
            </p:nvSpPr>
            <p:spPr>
              <a:xfrm>
                <a:off x="1116427" y="2617689"/>
                <a:ext cx="510992" cy="510992"/>
              </a:xfrm>
              <a:prstGeom prst="ellipse">
                <a:avLst/>
              </a:prstGeom>
              <a:noFill/>
              <a:ln w="19050" cap="flat" cmpd="sng">
                <a:solidFill>
                  <a:srgbClr val="FFF300"/>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50" b="1" i="1" u="none" strike="noStrike" cap="none">
                    <a:solidFill>
                      <a:schemeClr val="lt1"/>
                    </a:solidFill>
                    <a:latin typeface="Arial"/>
                    <a:ea typeface="Arial"/>
                    <a:cs typeface="Arial"/>
                    <a:sym typeface="Arial"/>
                  </a:rPr>
                  <a:t>1</a:t>
                </a:r>
                <a:endParaRPr sz="1850" b="1" i="1" u="none" strike="noStrike" cap="none">
                  <a:solidFill>
                    <a:schemeClr val="lt1"/>
                  </a:solidFill>
                  <a:latin typeface="Arial"/>
                  <a:ea typeface="Arial"/>
                  <a:cs typeface="Arial"/>
                  <a:sym typeface="Arial"/>
                </a:endParaRPr>
              </a:p>
            </p:txBody>
          </p:sp>
          <p:sp>
            <p:nvSpPr>
              <p:cNvPr id="142" name="Google Shape;142;p2"/>
              <p:cNvSpPr txBox="1"/>
              <p:nvPr/>
            </p:nvSpPr>
            <p:spPr>
              <a:xfrm>
                <a:off x="301313" y="4401545"/>
                <a:ext cx="2228487" cy="5879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00000"/>
                  </a:lnSpc>
                  <a:spcBef>
                    <a:spcPts val="0"/>
                  </a:spcBef>
                  <a:spcAft>
                    <a:spcPts val="0"/>
                  </a:spcAft>
                  <a:buNone/>
                </a:pPr>
                <a:r>
                  <a:rPr lang="en-US" sz="1800" b="1">
                    <a:solidFill>
                      <a:schemeClr val="lt1"/>
                    </a:solidFill>
                  </a:rPr>
                  <a:t>Exploratory </a:t>
                </a:r>
                <a:endParaRPr sz="1800" b="1">
                  <a:solidFill>
                    <a:schemeClr val="lt1"/>
                  </a:solidFill>
                </a:endParaRPr>
              </a:p>
              <a:p>
                <a:pPr marL="0" marR="0" lvl="0" indent="0" algn="ctr" rtl="0">
                  <a:lnSpc>
                    <a:spcPct val="100000"/>
                  </a:lnSpc>
                  <a:spcBef>
                    <a:spcPts val="0"/>
                  </a:spcBef>
                  <a:spcAft>
                    <a:spcPts val="0"/>
                  </a:spcAft>
                  <a:buNone/>
                </a:pPr>
                <a:r>
                  <a:rPr lang="en-US" sz="1800" b="1">
                    <a:solidFill>
                      <a:schemeClr val="lt1"/>
                    </a:solidFill>
                  </a:rPr>
                  <a:t>Data Analysis</a:t>
                </a:r>
                <a:endParaRPr sz="1800" b="1" i="0" u="none" strike="noStrike" cap="none">
                  <a:solidFill>
                    <a:schemeClr val="lt1"/>
                  </a:solidFill>
                  <a:latin typeface="Arial"/>
                  <a:ea typeface="Arial"/>
                  <a:cs typeface="Arial"/>
                  <a:sym typeface="Arial"/>
                </a:endParaRPr>
              </a:p>
            </p:txBody>
          </p:sp>
          <p:sp>
            <p:nvSpPr>
              <p:cNvPr id="143" name="Google Shape;143;p2"/>
              <p:cNvSpPr/>
              <p:nvPr/>
            </p:nvSpPr>
            <p:spPr>
              <a:xfrm>
                <a:off x="3487621" y="2617689"/>
                <a:ext cx="510992" cy="510992"/>
              </a:xfrm>
              <a:prstGeom prst="ellipse">
                <a:avLst/>
              </a:prstGeom>
              <a:noFill/>
              <a:ln w="19050" cap="flat" cmpd="sng">
                <a:solidFill>
                  <a:srgbClr val="FFF300"/>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50" b="1" i="1" u="none" strike="noStrike" cap="none">
                    <a:solidFill>
                      <a:schemeClr val="lt1"/>
                    </a:solidFill>
                    <a:latin typeface="Arial"/>
                    <a:ea typeface="Arial"/>
                    <a:cs typeface="Arial"/>
                    <a:sym typeface="Arial"/>
                  </a:rPr>
                  <a:t>2</a:t>
                </a:r>
                <a:endParaRPr sz="1850" b="1" i="1" u="none" strike="noStrike" cap="none">
                  <a:solidFill>
                    <a:schemeClr val="lt1"/>
                  </a:solidFill>
                  <a:latin typeface="Arial"/>
                  <a:ea typeface="Arial"/>
                  <a:cs typeface="Arial"/>
                  <a:sym typeface="Arial"/>
                </a:endParaRPr>
              </a:p>
            </p:txBody>
          </p:sp>
          <p:sp>
            <p:nvSpPr>
              <p:cNvPr id="144" name="Google Shape;144;p2"/>
              <p:cNvSpPr txBox="1"/>
              <p:nvPr/>
            </p:nvSpPr>
            <p:spPr>
              <a:xfrm>
                <a:off x="2553322" y="4498429"/>
                <a:ext cx="2444129" cy="4246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Data </a:t>
                </a:r>
                <a:endParaRPr sz="1800" b="1">
                  <a:solidFill>
                    <a:schemeClr val="lt1"/>
                  </a:solidFill>
                </a:endParaRPr>
              </a:p>
              <a:p>
                <a:pPr marL="0" marR="0" lvl="0" indent="0" algn="ctr" rtl="0">
                  <a:lnSpc>
                    <a:spcPct val="100000"/>
                  </a:lnSpc>
                  <a:spcBef>
                    <a:spcPts val="0"/>
                  </a:spcBef>
                  <a:spcAft>
                    <a:spcPts val="0"/>
                  </a:spcAft>
                  <a:buNone/>
                </a:pPr>
                <a:r>
                  <a:rPr lang="en-US" sz="1800" b="1">
                    <a:solidFill>
                      <a:schemeClr val="lt1"/>
                    </a:solidFill>
                  </a:rPr>
                  <a:t>Preprocessing</a:t>
                </a:r>
                <a:endParaRPr/>
              </a:p>
            </p:txBody>
          </p:sp>
          <p:sp>
            <p:nvSpPr>
              <p:cNvPr id="145" name="Google Shape;145;p2"/>
              <p:cNvSpPr/>
              <p:nvPr/>
            </p:nvSpPr>
            <p:spPr>
              <a:xfrm>
                <a:off x="5742883" y="2617689"/>
                <a:ext cx="510992" cy="510992"/>
              </a:xfrm>
              <a:prstGeom prst="ellipse">
                <a:avLst/>
              </a:prstGeom>
              <a:noFill/>
              <a:ln w="19050" cap="flat" cmpd="sng">
                <a:solidFill>
                  <a:srgbClr val="FFF300"/>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50" b="1" i="1" u="none" strike="noStrike" cap="none">
                    <a:solidFill>
                      <a:schemeClr val="lt1"/>
                    </a:solidFill>
                    <a:latin typeface="Arial"/>
                    <a:ea typeface="Arial"/>
                    <a:cs typeface="Arial"/>
                    <a:sym typeface="Arial"/>
                  </a:rPr>
                  <a:t>3</a:t>
                </a:r>
                <a:endParaRPr sz="1850" b="1" i="1" u="none" strike="noStrike" cap="none">
                  <a:solidFill>
                    <a:schemeClr val="lt1"/>
                  </a:solidFill>
                  <a:latin typeface="Arial"/>
                  <a:ea typeface="Arial"/>
                  <a:cs typeface="Arial"/>
                  <a:sym typeface="Arial"/>
                </a:endParaRPr>
              </a:p>
            </p:txBody>
          </p:sp>
          <p:sp>
            <p:nvSpPr>
              <p:cNvPr id="146" name="Google Shape;146;p2"/>
              <p:cNvSpPr txBox="1"/>
              <p:nvPr/>
            </p:nvSpPr>
            <p:spPr>
              <a:xfrm>
                <a:off x="4950600" y="4498429"/>
                <a:ext cx="2228487" cy="4246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Data </a:t>
                </a:r>
                <a:endParaRPr/>
              </a:p>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Modeling</a:t>
                </a:r>
                <a:endParaRPr/>
              </a:p>
            </p:txBody>
          </p:sp>
          <p:sp>
            <p:nvSpPr>
              <p:cNvPr id="147" name="Google Shape;147;p2"/>
              <p:cNvSpPr/>
              <p:nvPr/>
            </p:nvSpPr>
            <p:spPr>
              <a:xfrm>
                <a:off x="8280565" y="2617689"/>
                <a:ext cx="510992" cy="510992"/>
              </a:xfrm>
              <a:prstGeom prst="ellipse">
                <a:avLst/>
              </a:prstGeom>
              <a:noFill/>
              <a:ln w="19050" cap="flat" cmpd="sng">
                <a:solidFill>
                  <a:srgbClr val="FFF300"/>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50" b="1" i="1" u="none" strike="noStrike" cap="none">
                    <a:solidFill>
                      <a:schemeClr val="lt1"/>
                    </a:solidFill>
                    <a:latin typeface="Arial"/>
                    <a:ea typeface="Arial"/>
                    <a:cs typeface="Arial"/>
                    <a:sym typeface="Arial"/>
                  </a:rPr>
                  <a:t>4</a:t>
                </a:r>
                <a:endParaRPr sz="1850" b="1" i="1" u="none" strike="noStrike" cap="none">
                  <a:solidFill>
                    <a:schemeClr val="lt1"/>
                  </a:solidFill>
                  <a:latin typeface="Arial"/>
                  <a:ea typeface="Arial"/>
                  <a:cs typeface="Arial"/>
                  <a:sym typeface="Arial"/>
                </a:endParaRPr>
              </a:p>
            </p:txBody>
          </p:sp>
          <p:sp>
            <p:nvSpPr>
              <p:cNvPr id="148" name="Google Shape;148;p2"/>
              <p:cNvSpPr txBox="1"/>
              <p:nvPr/>
            </p:nvSpPr>
            <p:spPr>
              <a:xfrm>
                <a:off x="7421817" y="4553120"/>
                <a:ext cx="2228487" cy="4246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Model Training </a:t>
                </a:r>
                <a:endParaRPr/>
              </a:p>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&amp; Evaluation</a:t>
                </a:r>
                <a:endParaRPr/>
              </a:p>
            </p:txBody>
          </p:sp>
          <p:cxnSp>
            <p:nvCxnSpPr>
              <p:cNvPr id="149" name="Google Shape;149;p2"/>
              <p:cNvCxnSpPr/>
              <p:nvPr/>
            </p:nvCxnSpPr>
            <p:spPr>
              <a:xfrm>
                <a:off x="1779322" y="2901850"/>
                <a:ext cx="1548000" cy="0"/>
              </a:xfrm>
              <a:prstGeom prst="straightConnector1">
                <a:avLst/>
              </a:prstGeom>
              <a:noFill/>
              <a:ln w="12700" cap="rnd" cmpd="sng">
                <a:solidFill>
                  <a:schemeClr val="lt1"/>
                </a:solidFill>
                <a:prstDash val="dash"/>
                <a:round/>
                <a:headEnd type="none" w="sm" len="sm"/>
                <a:tailEnd type="triangle" w="med" len="med"/>
              </a:ln>
            </p:spPr>
          </p:cxnSp>
          <p:cxnSp>
            <p:nvCxnSpPr>
              <p:cNvPr id="150" name="Google Shape;150;p2"/>
              <p:cNvCxnSpPr/>
              <p:nvPr/>
            </p:nvCxnSpPr>
            <p:spPr>
              <a:xfrm>
                <a:off x="4097597" y="2901850"/>
                <a:ext cx="1548000" cy="0"/>
              </a:xfrm>
              <a:prstGeom prst="straightConnector1">
                <a:avLst/>
              </a:prstGeom>
              <a:noFill/>
              <a:ln w="12700" cap="rnd" cmpd="sng">
                <a:solidFill>
                  <a:schemeClr val="lt1"/>
                </a:solidFill>
                <a:prstDash val="dash"/>
                <a:round/>
                <a:headEnd type="none" w="sm" len="sm"/>
                <a:tailEnd type="triangle" w="med" len="med"/>
              </a:ln>
            </p:spPr>
          </p:cxnSp>
          <p:cxnSp>
            <p:nvCxnSpPr>
              <p:cNvPr id="151" name="Google Shape;151;p2"/>
              <p:cNvCxnSpPr/>
              <p:nvPr/>
            </p:nvCxnSpPr>
            <p:spPr>
              <a:xfrm>
                <a:off x="6547568" y="2901850"/>
                <a:ext cx="1548000" cy="0"/>
              </a:xfrm>
              <a:prstGeom prst="straightConnector1">
                <a:avLst/>
              </a:prstGeom>
              <a:noFill/>
              <a:ln w="12700" cap="rnd" cmpd="sng">
                <a:solidFill>
                  <a:schemeClr val="lt1"/>
                </a:solidFill>
                <a:prstDash val="dash"/>
                <a:round/>
                <a:headEnd type="none" w="sm" len="sm"/>
                <a:tailEnd type="triangle" w="med" len="med"/>
              </a:ln>
            </p:spPr>
          </p:cxnSp>
        </p:grpSp>
      </p:grpSp>
      <p:grpSp>
        <p:nvGrpSpPr>
          <p:cNvPr id="152" name="Google Shape;152;p2" descr="带有条形图和线状图的图标。"/>
          <p:cNvGrpSpPr/>
          <p:nvPr/>
        </p:nvGrpSpPr>
        <p:grpSpPr>
          <a:xfrm>
            <a:off x="1223525" y="3705225"/>
            <a:ext cx="347679" cy="347678"/>
            <a:chOff x="4319588" y="2492375"/>
            <a:chExt cx="287338" cy="287337"/>
          </a:xfrm>
        </p:grpSpPr>
        <p:sp>
          <p:nvSpPr>
            <p:cNvPr id="153" name="Google Shape;153;p2"/>
            <p:cNvSpPr/>
            <p:nvPr/>
          </p:nvSpPr>
          <p:spPr>
            <a:xfrm>
              <a:off x="4319588" y="2587624"/>
              <a:ext cx="287338" cy="192088"/>
            </a:xfrm>
            <a:custGeom>
              <a:avLst/>
              <a:gdLst/>
              <a:ahLst/>
              <a:cxnLst/>
              <a:rect l="l" t="t" r="r" b="b"/>
              <a:pathLst>
                <a:path w="904" h="602" extrusionOk="0">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
            <p:cNvSpPr/>
            <p:nvPr/>
          </p:nvSpPr>
          <p:spPr>
            <a:xfrm>
              <a:off x="4338638" y="2492375"/>
              <a:ext cx="252413" cy="157163"/>
            </a:xfrm>
            <a:custGeom>
              <a:avLst/>
              <a:gdLst/>
              <a:ahLst/>
              <a:cxnLst/>
              <a:rect l="l" t="t" r="r" b="b"/>
              <a:pathLst>
                <a:path w="797" h="497" extrusionOk="0">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55" name="Google Shape;155;p2" descr="箱形图图标。 "/>
          <p:cNvSpPr/>
          <p:nvPr/>
        </p:nvSpPr>
        <p:spPr>
          <a:xfrm>
            <a:off x="3604250" y="3722513"/>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 name="Google Shape;156;p2" descr="图形图标。 "/>
          <p:cNvSpPr/>
          <p:nvPr/>
        </p:nvSpPr>
        <p:spPr>
          <a:xfrm>
            <a:off x="5853203" y="3722513"/>
            <a:ext cx="347679" cy="347679"/>
          </a:xfrm>
          <a:custGeom>
            <a:avLst/>
            <a:gdLst/>
            <a:ahLst/>
            <a:cxnLst/>
            <a:rect l="l" t="t" r="r" b="b"/>
            <a:pathLst>
              <a:path w="904" h="903" extrusionOk="0">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 descr="复选框图标。 "/>
          <p:cNvSpPr/>
          <p:nvPr/>
        </p:nvSpPr>
        <p:spPr>
          <a:xfrm>
            <a:off x="8396810" y="3722513"/>
            <a:ext cx="345758" cy="345758"/>
          </a:xfrm>
          <a:custGeom>
            <a:avLst/>
            <a:gdLst/>
            <a:ahLst/>
            <a:cxnLst/>
            <a:rect l="l" t="t" r="r" b="b"/>
            <a:pathLst>
              <a:path w="719" h="719" extrusionOk="0">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58" name="Google Shape;158;p2" descr="带有人类和齿轮的图标。 "/>
          <p:cNvGrpSpPr/>
          <p:nvPr/>
        </p:nvGrpSpPr>
        <p:grpSpPr>
          <a:xfrm>
            <a:off x="10761162" y="3756213"/>
            <a:ext cx="338073" cy="339996"/>
            <a:chOff x="6450013" y="5349875"/>
            <a:chExt cx="279399" cy="280988"/>
          </a:xfrm>
        </p:grpSpPr>
        <p:sp>
          <p:nvSpPr>
            <p:cNvPr id="159" name="Google Shape;159;p2"/>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rgbClr val="FFFF00"/>
            </a:solidFill>
            <a:ln>
              <a:noFill/>
            </a:ln>
            <a:effectLst>
              <a:outerShdw blurRad="400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1" name="Google Shape;161;p2"/>
          <p:cNvSpPr txBox="1"/>
          <p:nvPr/>
        </p:nvSpPr>
        <p:spPr>
          <a:xfrm>
            <a:off x="9770492" y="4471536"/>
            <a:ext cx="2228487" cy="4246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chemeClr val="lt1"/>
                </a:solidFill>
              </a:rPr>
              <a:t>Business</a:t>
            </a:r>
            <a:endParaRPr sz="1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Analysis</a:t>
            </a:r>
            <a:endParaRPr/>
          </a:p>
        </p:txBody>
      </p:sp>
      <p:cxnSp>
        <p:nvCxnSpPr>
          <p:cNvPr id="162" name="Google Shape;162;p2"/>
          <p:cNvCxnSpPr/>
          <p:nvPr/>
        </p:nvCxnSpPr>
        <p:spPr>
          <a:xfrm>
            <a:off x="9006880" y="2846292"/>
            <a:ext cx="1548000" cy="0"/>
          </a:xfrm>
          <a:prstGeom prst="straightConnector1">
            <a:avLst/>
          </a:prstGeom>
          <a:noFill/>
          <a:ln w="12700" cap="rnd" cmpd="sng">
            <a:solidFill>
              <a:schemeClr val="lt1"/>
            </a:solidFill>
            <a:prstDash val="dash"/>
            <a:round/>
            <a:headEnd type="none" w="sm" len="sm"/>
            <a:tailEnd type="triangle" w="med" len="med"/>
          </a:ln>
        </p:spPr>
      </p:cxnSp>
      <p:sp>
        <p:nvSpPr>
          <p:cNvPr id="163" name="Google Shape;163;p2"/>
          <p:cNvSpPr/>
          <p:nvPr/>
        </p:nvSpPr>
        <p:spPr>
          <a:xfrm>
            <a:off x="10674704" y="2590796"/>
            <a:ext cx="510992" cy="510992"/>
          </a:xfrm>
          <a:prstGeom prst="ellipse">
            <a:avLst/>
          </a:prstGeom>
          <a:noFill/>
          <a:ln w="19050" cap="flat" cmpd="sng">
            <a:solidFill>
              <a:srgbClr val="FFF300"/>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50" b="1" i="1" u="none" strike="noStrike" cap="none">
                <a:solidFill>
                  <a:schemeClr val="lt1"/>
                </a:solidFill>
                <a:latin typeface="Arial"/>
                <a:ea typeface="Arial"/>
                <a:cs typeface="Arial"/>
                <a:sym typeface="Arial"/>
              </a:rPr>
              <a:t>5</a:t>
            </a:r>
            <a:endParaRPr sz="1850" b="1" i="1" u="none" strike="noStrike" cap="none">
              <a:solidFill>
                <a:schemeClr val="lt1"/>
              </a:solidFill>
              <a:latin typeface="Arial"/>
              <a:ea typeface="Arial"/>
              <a:cs typeface="Arial"/>
              <a:sym typeface="Arial"/>
            </a:endParaRPr>
          </a:p>
        </p:txBody>
      </p:sp>
      <p:pic>
        <p:nvPicPr>
          <p:cNvPr id="164" name="Google Shape;164;p2"/>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165" name="Google Shape;165;p2"/>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166" name="Google Shape;166;p2"/>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167" name="Google Shape;167;p2"/>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75;p32">
            <a:extLst>
              <a:ext uri="{FF2B5EF4-FFF2-40B4-BE49-F238E27FC236}">
                <a16:creationId xmlns:a16="http://schemas.microsoft.com/office/drawing/2014/main" id="{539F5866-4C9B-E811-EF7E-9676E767A2FF}"/>
              </a:ext>
            </a:extLst>
          </p:cNvPr>
          <p:cNvPicPr preferRelativeResize="0"/>
          <p:nvPr/>
        </p:nvPicPr>
        <p:blipFill rotWithShape="1">
          <a:blip r:embed="rId3">
            <a:alphaModFix/>
          </a:blip>
          <a:srcRect/>
          <a:stretch/>
        </p:blipFill>
        <p:spPr>
          <a:xfrm>
            <a:off x="301313" y="6106150"/>
            <a:ext cx="717847" cy="425391"/>
          </a:xfrm>
          <a:prstGeom prst="rect">
            <a:avLst/>
          </a:prstGeom>
          <a:noFill/>
          <a:ln>
            <a:noFill/>
          </a:ln>
        </p:spPr>
      </p:pic>
      <p:sp>
        <p:nvSpPr>
          <p:cNvPr id="19" name="圆角矩形 18">
            <a:extLst>
              <a:ext uri="{FF2B5EF4-FFF2-40B4-BE49-F238E27FC236}">
                <a16:creationId xmlns:a16="http://schemas.microsoft.com/office/drawing/2014/main" id="{1553DF09-1B21-74FB-97F2-00BCA433A9AF}"/>
              </a:ext>
            </a:extLst>
          </p:cNvPr>
          <p:cNvSpPr/>
          <p:nvPr/>
        </p:nvSpPr>
        <p:spPr bwMode="auto">
          <a:xfrm>
            <a:off x="7378545" y="3883981"/>
            <a:ext cx="3917878" cy="2222170"/>
          </a:xfrm>
          <a:prstGeom prst="roundRect">
            <a:avLst>
              <a:gd name="adj" fmla="val 6712"/>
            </a:avLst>
          </a:prstGeom>
          <a:solidFill>
            <a:srgbClr val="2D75B5"/>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buClrTx/>
            </a:pPr>
            <a:endParaRPr lang="zh-CN" altLang="en-US" sz="2400" b="1" dirty="0">
              <a:solidFill>
                <a:schemeClr val="bg1"/>
              </a:solidFill>
              <a:ea typeface="方正黑体简体" panose="02010601030101010101" pitchFamily="2" charset="-122"/>
              <a:cs typeface="+mn-ea"/>
              <a:sym typeface="+mn-lt"/>
            </a:endParaRPr>
          </a:p>
        </p:txBody>
      </p:sp>
      <p:sp>
        <p:nvSpPr>
          <p:cNvPr id="18" name="圆角矩形 17">
            <a:extLst>
              <a:ext uri="{FF2B5EF4-FFF2-40B4-BE49-F238E27FC236}">
                <a16:creationId xmlns:a16="http://schemas.microsoft.com/office/drawing/2014/main" id="{D6068AB0-0225-5132-07DF-9B6EE37BB866}"/>
              </a:ext>
            </a:extLst>
          </p:cNvPr>
          <p:cNvSpPr/>
          <p:nvPr/>
        </p:nvSpPr>
        <p:spPr bwMode="auto">
          <a:xfrm>
            <a:off x="434316" y="3849275"/>
            <a:ext cx="3842826" cy="2260185"/>
          </a:xfrm>
          <a:prstGeom prst="roundRect">
            <a:avLst>
              <a:gd name="adj" fmla="val 6712"/>
            </a:avLst>
          </a:prstGeom>
          <a:solidFill>
            <a:srgbClr val="F5C242"/>
          </a:solidFill>
          <a:ln w="9525" cap="flat" cmpd="sng" algn="ctr">
            <a:noFill/>
            <a:prstDash val="solid"/>
            <a:round/>
            <a:headEnd type="none" w="med" len="med"/>
            <a:tailEnd type="none" w="med" len="med"/>
          </a:ln>
          <a:effectLst>
            <a:outerShdw blurRad="368300" dist="101600" dir="9000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rgbClr val="3158BB"/>
              </a:solidFill>
              <a:effectLst/>
              <a:highlight>
                <a:srgbClr val="F4EE92"/>
              </a:highlight>
              <a:latin typeface="方正黑体简体" panose="02010601030101010101" pitchFamily="2" charset="-122"/>
              <a:ea typeface="方正黑体简体" panose="02010601030101010101" pitchFamily="2" charset="-122"/>
              <a:cs typeface="+mn-ea"/>
              <a:sym typeface="+mn-lt"/>
            </a:endParaRPr>
          </a:p>
        </p:txBody>
      </p:sp>
      <p:sp>
        <p:nvSpPr>
          <p:cNvPr id="2" name="椭圆 1"/>
          <p:cNvSpPr/>
          <p:nvPr/>
        </p:nvSpPr>
        <p:spPr>
          <a:xfrm>
            <a:off x="4768833" y="2634461"/>
            <a:ext cx="2336674" cy="2336674"/>
          </a:xfrm>
          <a:prstGeom prst="ellipse">
            <a:avLst/>
          </a:prstGeom>
          <a:solidFill>
            <a:srgbClr val="2D75B5"/>
          </a:solidFill>
          <a:ln w="28575">
            <a:solidFill>
              <a:srgbClr val="F5C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40" name="圆角矩形 139"/>
          <p:cNvSpPr/>
          <p:nvPr/>
        </p:nvSpPr>
        <p:spPr bwMode="auto">
          <a:xfrm>
            <a:off x="441255" y="1055397"/>
            <a:ext cx="3842826" cy="2239840"/>
          </a:xfrm>
          <a:prstGeom prst="roundRect">
            <a:avLst>
              <a:gd name="adj" fmla="val 6712"/>
            </a:avLst>
          </a:prstGeom>
          <a:solidFill>
            <a:srgbClr val="2D75B5"/>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bg1"/>
              </a:solidFill>
              <a:effectLst/>
              <a:latin typeface="方正黑体简体" panose="02010601030101010101" pitchFamily="2" charset="-122"/>
              <a:ea typeface="方正黑体简体" panose="02010601030101010101" pitchFamily="2" charset="-122"/>
              <a:cs typeface="+mn-ea"/>
              <a:sym typeface="+mn-lt"/>
            </a:endParaRPr>
          </a:p>
        </p:txBody>
      </p:sp>
      <p:sp>
        <p:nvSpPr>
          <p:cNvPr id="142" name="圆角矩形 141"/>
          <p:cNvSpPr/>
          <p:nvPr/>
        </p:nvSpPr>
        <p:spPr bwMode="auto">
          <a:xfrm>
            <a:off x="7490640" y="1109265"/>
            <a:ext cx="3842826" cy="2260185"/>
          </a:xfrm>
          <a:prstGeom prst="roundRect">
            <a:avLst>
              <a:gd name="adj" fmla="val 6712"/>
            </a:avLst>
          </a:prstGeom>
          <a:solidFill>
            <a:srgbClr val="F5C242"/>
          </a:solidFill>
          <a:ln w="9525" cap="flat" cmpd="sng" algn="ctr">
            <a:noFill/>
            <a:prstDash val="solid"/>
            <a:round/>
            <a:headEnd type="none" w="med" len="med"/>
            <a:tailEnd type="none" w="med" len="med"/>
          </a:ln>
          <a:effectLst>
            <a:outerShdw blurRad="368300" dist="101600" dir="9000000" algn="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buClrTx/>
            </a:pPr>
            <a:endParaRPr lang="zh-CN" altLang="en-US" sz="2400" b="1" dirty="0">
              <a:solidFill>
                <a:srgbClr val="3158BB"/>
              </a:solidFill>
              <a:highlight>
                <a:srgbClr val="F4EE92"/>
              </a:highlight>
              <a:ea typeface="方正黑体简体" panose="02010601030101010101" pitchFamily="2" charset="-122"/>
              <a:cs typeface="+mn-ea"/>
              <a:sym typeface="+mn-lt"/>
            </a:endParaRPr>
          </a:p>
        </p:txBody>
      </p:sp>
      <p:sp>
        <p:nvSpPr>
          <p:cNvPr id="128" name="TextBox 127"/>
          <p:cNvSpPr txBox="1"/>
          <p:nvPr/>
        </p:nvSpPr>
        <p:spPr>
          <a:xfrm>
            <a:off x="279966" y="1109265"/>
            <a:ext cx="3998695" cy="1670073"/>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457200" lvl="0" indent="-317500">
              <a:spcBef>
                <a:spcPts val="1000"/>
              </a:spcBef>
              <a:buClr>
                <a:schemeClr val="lt1"/>
              </a:buClr>
              <a:buSzPts val="1400"/>
              <a:buFont typeface="Microsoft Yahei"/>
              <a:buChar char="●"/>
            </a:pPr>
            <a:r>
              <a:rPr lang="en-US" altLang="zh-CN" sz="1400" dirty="0">
                <a:solidFill>
                  <a:schemeClr val="lt1"/>
                </a:solidFill>
                <a:latin typeface="Microsoft Yahei"/>
                <a:ea typeface="Microsoft Yahei"/>
                <a:cs typeface="Microsoft Yahei"/>
                <a:sym typeface="Microsoft Yahei"/>
              </a:rPr>
              <a:t>Enhance BestBuy practical experience in labeling  predictions</a:t>
            </a:r>
          </a:p>
          <a:p>
            <a:pPr marL="457200" lvl="0" indent="-317500">
              <a:buClr>
                <a:schemeClr val="lt1"/>
              </a:buClr>
              <a:buSzPts val="1400"/>
              <a:buFont typeface="Microsoft Yahei"/>
              <a:buChar char="●"/>
            </a:pPr>
            <a:r>
              <a:rPr lang="en-US" altLang="zh-CN" sz="1400" dirty="0">
                <a:solidFill>
                  <a:schemeClr val="lt1"/>
                </a:solidFill>
                <a:latin typeface="Microsoft Yahei"/>
                <a:ea typeface="Microsoft Yahei"/>
                <a:cs typeface="Microsoft Yahei"/>
                <a:sym typeface="Microsoft Yahei"/>
              </a:rPr>
              <a:t>Assist BestBuy in resource allocation strategies and proactive problem-solving to stay ahead of challenges</a:t>
            </a:r>
          </a:p>
        </p:txBody>
      </p:sp>
      <p:sp>
        <p:nvSpPr>
          <p:cNvPr id="144" name="圆角矩形 143"/>
          <p:cNvSpPr/>
          <p:nvPr/>
        </p:nvSpPr>
        <p:spPr bwMode="auto">
          <a:xfrm>
            <a:off x="3384861" y="2767340"/>
            <a:ext cx="1956702" cy="688238"/>
          </a:xfrm>
          <a:prstGeom prst="roundRect">
            <a:avLst>
              <a:gd name="adj" fmla="val 6712"/>
            </a:avLst>
          </a:prstGeom>
          <a:solidFill>
            <a:srgbClr val="F5C242"/>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tx1">
                  <a:lumMod val="75000"/>
                  <a:lumOff val="25000"/>
                </a:schemeClr>
              </a:solidFill>
              <a:effectLst/>
              <a:latin typeface="方正黑体简体" panose="02010601030101010101" pitchFamily="2" charset="-122"/>
              <a:ea typeface="方正黑体简体" panose="02010601030101010101" pitchFamily="2" charset="-122"/>
              <a:cs typeface="+mn-ea"/>
              <a:sym typeface="+mn-lt"/>
            </a:endParaRPr>
          </a:p>
        </p:txBody>
      </p:sp>
      <p:sp>
        <p:nvSpPr>
          <p:cNvPr id="159" name="文本框 27"/>
          <p:cNvSpPr txBox="1"/>
          <p:nvPr/>
        </p:nvSpPr>
        <p:spPr>
          <a:xfrm>
            <a:off x="3557473" y="2791353"/>
            <a:ext cx="1620957" cy="580415"/>
          </a:xfrm>
          <a:prstGeom prst="rect">
            <a:avLst/>
          </a:prstGeom>
          <a:noFill/>
        </p:spPr>
        <p:txBody>
          <a:bodyPr wrap="none" rtlCol="0">
            <a:spAutoFit/>
          </a:bodyPr>
          <a:lstStyle/>
          <a:p>
            <a:pPr lvl="0" algn="just">
              <a:lnSpc>
                <a:spcPct val="150000"/>
              </a:lnSpc>
            </a:pPr>
            <a:r>
              <a:rPr lang="en-US" altLang="zh-CN" sz="2400" b="1" dirty="0">
                <a:solidFill>
                  <a:srgbClr val="2D75B5"/>
                </a:solidFill>
                <a:latin typeface="arial"/>
                <a:ea typeface="arial"/>
                <a:cs typeface="arial"/>
                <a:sym typeface="arial"/>
              </a:rPr>
              <a:t>Strengths</a:t>
            </a:r>
            <a:endParaRPr lang="en-US" altLang="zh-CN" sz="3200" b="1" dirty="0">
              <a:solidFill>
                <a:srgbClr val="2D75B5"/>
              </a:solidFill>
              <a:latin typeface="Microsoft Yahei"/>
              <a:ea typeface="Microsoft Yahei"/>
              <a:cs typeface="Microsoft Yahei"/>
              <a:sym typeface="Microsoft Yahei"/>
            </a:endParaRPr>
          </a:p>
        </p:txBody>
      </p:sp>
      <p:sp>
        <p:nvSpPr>
          <p:cNvPr id="163" name="TextBox 162"/>
          <p:cNvSpPr txBox="1"/>
          <p:nvPr/>
        </p:nvSpPr>
        <p:spPr>
          <a:xfrm>
            <a:off x="5415723" y="3178189"/>
            <a:ext cx="1403733" cy="1323439"/>
          </a:xfrm>
          <a:prstGeom prst="rect">
            <a:avLst/>
          </a:prstGeom>
          <a:noFill/>
        </p:spPr>
        <p:txBody>
          <a:bodyPr wrap="square" rtlCol="0">
            <a:spAutoFit/>
          </a:bodyPr>
          <a:lstStyle/>
          <a:p>
            <a:r>
              <a:rPr lang="en-US" altLang="zh-CN" sz="4000" b="1" dirty="0">
                <a:solidFill>
                  <a:schemeClr val="accent4">
                    <a:lumMod val="60000"/>
                    <a:lumOff val="40000"/>
                  </a:schemeClr>
                </a:solidFill>
                <a:latin typeface="+mn-lt"/>
                <a:ea typeface="方正黑体简体" panose="02010601030101010101" pitchFamily="2" charset="-122"/>
                <a:cs typeface="+mn-ea"/>
                <a:sym typeface="+mn-lt"/>
              </a:rPr>
              <a:t>SW</a:t>
            </a:r>
          </a:p>
          <a:p>
            <a:r>
              <a:rPr lang="en-US" altLang="zh-CN" sz="4000" b="1" dirty="0">
                <a:solidFill>
                  <a:schemeClr val="accent4">
                    <a:lumMod val="60000"/>
                    <a:lumOff val="40000"/>
                  </a:schemeClr>
                </a:solidFill>
                <a:latin typeface="+mn-lt"/>
                <a:ea typeface="方正黑体简体" panose="02010601030101010101" pitchFamily="2" charset="-122"/>
                <a:cs typeface="+mn-ea"/>
                <a:sym typeface="+mn-lt"/>
              </a:rPr>
              <a:t>OT</a:t>
            </a:r>
            <a:endParaRPr lang="zh-CN" altLang="en-US" sz="4000" b="1" dirty="0">
              <a:solidFill>
                <a:schemeClr val="accent4">
                  <a:lumMod val="60000"/>
                  <a:lumOff val="40000"/>
                </a:schemeClr>
              </a:solidFill>
              <a:latin typeface="+mn-lt"/>
              <a:ea typeface="方正黑体简体" panose="02010601030101010101" pitchFamily="2" charset="-122"/>
              <a:cs typeface="+mn-ea"/>
              <a:sym typeface="+mn-lt"/>
            </a:endParaRPr>
          </a:p>
        </p:txBody>
      </p:sp>
      <p:cxnSp>
        <p:nvCxnSpPr>
          <p:cNvPr id="3" name="Google Shape;478;p32">
            <a:extLst>
              <a:ext uri="{FF2B5EF4-FFF2-40B4-BE49-F238E27FC236}">
                <a16:creationId xmlns:a16="http://schemas.microsoft.com/office/drawing/2014/main" id="{4DC19B0E-1674-ED23-260F-4FDCD4D7AA5B}"/>
              </a:ext>
            </a:extLst>
          </p:cNvPr>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4" name="Google Shape;479;p32">
            <a:extLst>
              <a:ext uri="{FF2B5EF4-FFF2-40B4-BE49-F238E27FC236}">
                <a16:creationId xmlns:a16="http://schemas.microsoft.com/office/drawing/2014/main" id="{F8DEF3DD-00C7-CE9B-532B-F2F092F2A195}"/>
              </a:ext>
            </a:extLst>
          </p:cNvPr>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FF300"/>
                </a:solidFill>
                <a:latin typeface="Arial"/>
                <a:ea typeface="Arial"/>
                <a:cs typeface="Arial"/>
                <a:sym typeface="Arial"/>
              </a:rPr>
              <a:t>SWOT Analysis</a:t>
            </a:r>
            <a:endParaRPr/>
          </a:p>
        </p:txBody>
      </p:sp>
      <p:cxnSp>
        <p:nvCxnSpPr>
          <p:cNvPr id="6" name="Google Shape;476;p32">
            <a:extLst>
              <a:ext uri="{FF2B5EF4-FFF2-40B4-BE49-F238E27FC236}">
                <a16:creationId xmlns:a16="http://schemas.microsoft.com/office/drawing/2014/main" id="{38FE1BB3-1F20-8974-2563-A8BCFAF9B763}"/>
              </a:ext>
            </a:extLst>
          </p:cNvPr>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7" name="Google Shape;477;p32">
            <a:extLst>
              <a:ext uri="{FF2B5EF4-FFF2-40B4-BE49-F238E27FC236}">
                <a16:creationId xmlns:a16="http://schemas.microsoft.com/office/drawing/2014/main" id="{54B98573-ACE2-A9C6-FEDA-6FD81A2479EA}"/>
              </a:ext>
            </a:extLst>
          </p:cNvPr>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8" name="圆角矩形 7">
            <a:extLst>
              <a:ext uri="{FF2B5EF4-FFF2-40B4-BE49-F238E27FC236}">
                <a16:creationId xmlns:a16="http://schemas.microsoft.com/office/drawing/2014/main" id="{5E100098-57BB-1866-9288-E2A56FB87CAA}"/>
              </a:ext>
            </a:extLst>
          </p:cNvPr>
          <p:cNvSpPr/>
          <p:nvPr/>
        </p:nvSpPr>
        <p:spPr bwMode="auto">
          <a:xfrm>
            <a:off x="6511844" y="2789492"/>
            <a:ext cx="1956702" cy="661653"/>
          </a:xfrm>
          <a:prstGeom prst="roundRect">
            <a:avLst>
              <a:gd name="adj" fmla="val 6712"/>
            </a:avLst>
          </a:prstGeom>
          <a:solidFill>
            <a:srgbClr val="2D75B5"/>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algn="ctr" defTabSz="801370" fontAlgn="base">
              <a:spcBef>
                <a:spcPct val="0"/>
              </a:spcBef>
              <a:spcAft>
                <a:spcPct val="0"/>
              </a:spcAft>
              <a:buClrTx/>
            </a:pPr>
            <a:endParaRPr lang="zh-CN" altLang="en-US" sz="2400" b="1" dirty="0">
              <a:solidFill>
                <a:schemeClr val="tx1">
                  <a:lumMod val="75000"/>
                  <a:lumOff val="25000"/>
                </a:schemeClr>
              </a:solidFill>
              <a:ea typeface="方正黑体简体" panose="02010601030101010101" pitchFamily="2" charset="-122"/>
              <a:cs typeface="+mn-ea"/>
              <a:sym typeface="+mn-lt"/>
            </a:endParaRPr>
          </a:p>
        </p:txBody>
      </p:sp>
      <p:sp>
        <p:nvSpPr>
          <p:cNvPr id="9" name="文本框 27">
            <a:extLst>
              <a:ext uri="{FF2B5EF4-FFF2-40B4-BE49-F238E27FC236}">
                <a16:creationId xmlns:a16="http://schemas.microsoft.com/office/drawing/2014/main" id="{09A87004-8EFA-64CA-E094-D5FF78CE27A6}"/>
              </a:ext>
            </a:extLst>
          </p:cNvPr>
          <p:cNvSpPr txBox="1"/>
          <p:nvPr/>
        </p:nvSpPr>
        <p:spPr>
          <a:xfrm>
            <a:off x="6541487" y="2760799"/>
            <a:ext cx="2034531" cy="577850"/>
          </a:xfrm>
          <a:prstGeom prst="rect">
            <a:avLst/>
          </a:prstGeom>
          <a:noFill/>
        </p:spPr>
        <p:txBody>
          <a:bodyPr wrap="none" rtlCol="0">
            <a:spAutoFit/>
          </a:bodyPr>
          <a:lstStyle/>
          <a:p>
            <a:pPr algn="just">
              <a:lnSpc>
                <a:spcPct val="150000"/>
              </a:lnSpc>
            </a:pPr>
            <a:r>
              <a:rPr lang="en-US" altLang="zh-CN" sz="2400" b="1" dirty="0">
                <a:solidFill>
                  <a:srgbClr val="F5C242"/>
                </a:solidFill>
                <a:latin typeface="arial"/>
                <a:ea typeface="arial"/>
                <a:cs typeface="arial"/>
                <a:sym typeface="arial"/>
              </a:rPr>
              <a:t>Weaknesses</a:t>
            </a:r>
            <a:endParaRPr lang="en-US" altLang="zh-CN" sz="2400" b="1" dirty="0">
              <a:solidFill>
                <a:srgbClr val="F5C242"/>
              </a:solidFill>
              <a:latin typeface="arial"/>
              <a:ea typeface="arial"/>
              <a:cs typeface="arial"/>
            </a:endParaRPr>
          </a:p>
        </p:txBody>
      </p:sp>
      <p:sp>
        <p:nvSpPr>
          <p:cNvPr id="10" name="TextBox 127">
            <a:extLst>
              <a:ext uri="{FF2B5EF4-FFF2-40B4-BE49-F238E27FC236}">
                <a16:creationId xmlns:a16="http://schemas.microsoft.com/office/drawing/2014/main" id="{36FBB951-DC08-0E1D-5935-E49E6CC84969}"/>
              </a:ext>
            </a:extLst>
          </p:cNvPr>
          <p:cNvSpPr txBox="1"/>
          <p:nvPr/>
        </p:nvSpPr>
        <p:spPr>
          <a:xfrm>
            <a:off x="7489749" y="1258506"/>
            <a:ext cx="3998695" cy="1151982"/>
          </a:xfrm>
          <a:prstGeom prst="rect">
            <a:avLst/>
          </a:prstGeom>
          <a:noFill/>
        </p:spPr>
        <p:txBody>
          <a:bodyPr wrap="square" rtlCol="0">
            <a:spAutoFit/>
          </a:bodyPr>
          <a:lstStyle>
            <a:defPPr marR="0" lvl="0" algn="l" rtl="0">
              <a:lnSpc>
                <a:spcPct val="100000"/>
              </a:lnSpc>
              <a:spcBef>
                <a:spcPts val="0"/>
              </a:spcBef>
              <a:spcAft>
                <a:spcPts val="0"/>
              </a:spcAft>
            </a:defPPr>
            <a:lvl1pPr marL="457200" indent="-317500">
              <a:lnSpc>
                <a:spcPct val="150000"/>
              </a:lnSpc>
              <a:spcBef>
                <a:spcPts val="1000"/>
              </a:spcBef>
              <a:buClr>
                <a:schemeClr val="lt1"/>
              </a:buClr>
              <a:buSzPts val="1400"/>
              <a:buFont typeface="Microsoft Yahei"/>
              <a:buChar char="●"/>
              <a:defRPr>
                <a:solidFill>
                  <a:schemeClr val="lt1"/>
                </a:solidFill>
                <a:latin typeface="Microsoft Yahei"/>
                <a:ea typeface="Microsoft Yahei"/>
                <a:cs typeface="Microsoft Yahei"/>
              </a:defRPr>
            </a:lvl1pPr>
          </a:lstStyle>
          <a:p>
            <a:r>
              <a:rPr lang="en-US" altLang="zh-CN" dirty="0">
                <a:sym typeface="Microsoft Yahei"/>
              </a:rPr>
              <a:t>Highly imbalanced data, hard for model to train</a:t>
            </a:r>
          </a:p>
          <a:p>
            <a:r>
              <a:rPr lang="en-US" altLang="zh-CN" dirty="0">
                <a:sym typeface="Microsoft Yahei"/>
              </a:rPr>
              <a:t>Over-Reliance on Automation</a:t>
            </a:r>
          </a:p>
        </p:txBody>
      </p:sp>
      <p:sp>
        <p:nvSpPr>
          <p:cNvPr id="11" name="圆角矩形 10">
            <a:extLst>
              <a:ext uri="{FF2B5EF4-FFF2-40B4-BE49-F238E27FC236}">
                <a16:creationId xmlns:a16="http://schemas.microsoft.com/office/drawing/2014/main" id="{5E547237-6029-F306-B1CF-70177BDB0390}"/>
              </a:ext>
            </a:extLst>
          </p:cNvPr>
          <p:cNvSpPr/>
          <p:nvPr/>
        </p:nvSpPr>
        <p:spPr bwMode="auto">
          <a:xfrm>
            <a:off x="3399363" y="3821627"/>
            <a:ext cx="1956702" cy="721696"/>
          </a:xfrm>
          <a:prstGeom prst="roundRect">
            <a:avLst>
              <a:gd name="adj" fmla="val 6712"/>
            </a:avLst>
          </a:prstGeom>
          <a:solidFill>
            <a:srgbClr val="2D75B5"/>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tx1">
                  <a:lumMod val="75000"/>
                  <a:lumOff val="25000"/>
                </a:schemeClr>
              </a:solidFill>
              <a:effectLst/>
              <a:latin typeface="方正黑体简体" panose="02010601030101010101" pitchFamily="2" charset="-122"/>
              <a:ea typeface="方正黑体简体" panose="02010601030101010101" pitchFamily="2" charset="-122"/>
              <a:cs typeface="+mn-ea"/>
              <a:sym typeface="+mn-lt"/>
            </a:endParaRPr>
          </a:p>
        </p:txBody>
      </p:sp>
      <p:sp>
        <p:nvSpPr>
          <p:cNvPr id="12" name="文本框 27">
            <a:extLst>
              <a:ext uri="{FF2B5EF4-FFF2-40B4-BE49-F238E27FC236}">
                <a16:creationId xmlns:a16="http://schemas.microsoft.com/office/drawing/2014/main" id="{A02E0666-80B2-FDF7-DB76-5F5B94328F4E}"/>
              </a:ext>
            </a:extLst>
          </p:cNvPr>
          <p:cNvSpPr txBox="1"/>
          <p:nvPr/>
        </p:nvSpPr>
        <p:spPr>
          <a:xfrm>
            <a:off x="3350065" y="3868523"/>
            <a:ext cx="2113079" cy="557589"/>
          </a:xfrm>
          <a:prstGeom prst="rect">
            <a:avLst/>
          </a:prstGeom>
          <a:noFill/>
        </p:spPr>
        <p:txBody>
          <a:bodyPr wrap="none" rtlCol="0">
            <a:spAutoFit/>
          </a:bodyPr>
          <a:lstStyle/>
          <a:p>
            <a:pPr algn="just">
              <a:lnSpc>
                <a:spcPct val="150000"/>
              </a:lnSpc>
            </a:pPr>
            <a:r>
              <a:rPr lang="en-US" altLang="zh-CN" sz="2300" b="1" dirty="0">
                <a:solidFill>
                  <a:srgbClr val="F5C242"/>
                </a:solidFill>
                <a:latin typeface="arial"/>
                <a:ea typeface="arial"/>
                <a:cs typeface="arial"/>
                <a:sym typeface="arial"/>
              </a:rPr>
              <a:t>Opportunities</a:t>
            </a:r>
            <a:endParaRPr lang="en-US" altLang="zh-CN" sz="2300" b="1" dirty="0">
              <a:solidFill>
                <a:srgbClr val="F5C242"/>
              </a:solidFill>
              <a:latin typeface="arial"/>
              <a:ea typeface="arial"/>
              <a:cs typeface="arial"/>
            </a:endParaRPr>
          </a:p>
        </p:txBody>
      </p:sp>
      <p:sp>
        <p:nvSpPr>
          <p:cNvPr id="13" name="圆角矩形 12">
            <a:extLst>
              <a:ext uri="{FF2B5EF4-FFF2-40B4-BE49-F238E27FC236}">
                <a16:creationId xmlns:a16="http://schemas.microsoft.com/office/drawing/2014/main" id="{32DDACEA-45E2-4E2E-5490-7D62DFC79731}"/>
              </a:ext>
            </a:extLst>
          </p:cNvPr>
          <p:cNvSpPr/>
          <p:nvPr/>
        </p:nvSpPr>
        <p:spPr bwMode="auto">
          <a:xfrm>
            <a:off x="6544005" y="3837166"/>
            <a:ext cx="1956702" cy="685138"/>
          </a:xfrm>
          <a:prstGeom prst="roundRect">
            <a:avLst>
              <a:gd name="adj" fmla="val 6712"/>
            </a:avLst>
          </a:prstGeom>
          <a:solidFill>
            <a:srgbClr val="F5C242"/>
          </a:solidFill>
          <a:ln w="9525" cap="flat" cmpd="sng" algn="ctr">
            <a:gradFill flip="none" rotWithShape="1">
              <a:gsLst>
                <a:gs pos="0">
                  <a:schemeClr val="bg1">
                    <a:lumMod val="85000"/>
                  </a:schemeClr>
                </a:gs>
                <a:gs pos="50000">
                  <a:schemeClr val="bg1"/>
                </a:gs>
              </a:gsLst>
              <a:lin ang="18900000" scaled="1"/>
              <a:tileRect/>
            </a:gradFill>
            <a:prstDash val="solid"/>
            <a:round/>
            <a:headEnd type="none" w="med" len="med"/>
            <a:tailEnd type="none" w="med" len="med"/>
          </a:ln>
          <a:effectLst>
            <a:outerShdw blurRad="342900" dist="76200" dir="8100000" sx="101000" sy="101000" algn="tr" rotWithShape="0">
              <a:prstClr val="black">
                <a:alpha val="40000"/>
              </a:prstClr>
            </a:outerShdw>
          </a:effectLst>
        </p:spPr>
        <p:txBody>
          <a:bodyPr vert="horz" wrap="square" lIns="79200" tIns="39600" rIns="79200" bIns="39600" numCol="1" rtlCol="0" anchor="ctr" anchorCtr="0" compatLnSpc="1">
            <a:noAutofit/>
          </a:bodyPr>
          <a:lstStyle/>
          <a:p>
            <a:pPr marL="0" marR="0" indent="0" algn="ctr" defTabSz="80137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tx1">
                  <a:lumMod val="75000"/>
                  <a:lumOff val="25000"/>
                </a:schemeClr>
              </a:solidFill>
              <a:effectLst/>
              <a:latin typeface="方正黑体简体" panose="02010601030101010101" pitchFamily="2" charset="-122"/>
              <a:ea typeface="方正黑体简体" panose="02010601030101010101" pitchFamily="2" charset="-122"/>
              <a:cs typeface="+mn-ea"/>
              <a:sym typeface="+mn-lt"/>
            </a:endParaRPr>
          </a:p>
        </p:txBody>
      </p:sp>
      <p:sp>
        <p:nvSpPr>
          <p:cNvPr id="16" name="文本框 27">
            <a:extLst>
              <a:ext uri="{FF2B5EF4-FFF2-40B4-BE49-F238E27FC236}">
                <a16:creationId xmlns:a16="http://schemas.microsoft.com/office/drawing/2014/main" id="{4641D63C-0D60-1025-7BD0-C64BFE0AADFA}"/>
              </a:ext>
            </a:extLst>
          </p:cNvPr>
          <p:cNvSpPr txBox="1"/>
          <p:nvPr/>
        </p:nvSpPr>
        <p:spPr>
          <a:xfrm>
            <a:off x="6854086" y="3839767"/>
            <a:ext cx="1297150" cy="577850"/>
          </a:xfrm>
          <a:prstGeom prst="rect">
            <a:avLst/>
          </a:prstGeom>
          <a:noFill/>
        </p:spPr>
        <p:txBody>
          <a:bodyPr wrap="none" rtlCol="0">
            <a:spAutoFit/>
          </a:bodyPr>
          <a:lstStyle/>
          <a:p>
            <a:pPr lvl="0" algn="just">
              <a:lnSpc>
                <a:spcPct val="150000"/>
              </a:lnSpc>
            </a:pPr>
            <a:r>
              <a:rPr lang="en-US" altLang="zh-CN" sz="2400" b="1" dirty="0">
                <a:solidFill>
                  <a:srgbClr val="2D75B5"/>
                </a:solidFill>
                <a:latin typeface="arial"/>
                <a:ea typeface="arial"/>
                <a:cs typeface="arial"/>
                <a:sym typeface="arial"/>
              </a:rPr>
              <a:t>Threats</a:t>
            </a:r>
            <a:endParaRPr lang="en-US" altLang="zh-CN" sz="2400" b="1" dirty="0">
              <a:solidFill>
                <a:srgbClr val="2D75B5"/>
              </a:solidFill>
              <a:latin typeface="arial"/>
              <a:ea typeface="arial"/>
              <a:cs typeface="arial"/>
            </a:endParaRPr>
          </a:p>
        </p:txBody>
      </p:sp>
      <p:sp>
        <p:nvSpPr>
          <p:cNvPr id="17" name="TextBox 127">
            <a:extLst>
              <a:ext uri="{FF2B5EF4-FFF2-40B4-BE49-F238E27FC236}">
                <a16:creationId xmlns:a16="http://schemas.microsoft.com/office/drawing/2014/main" id="{442E94B4-188A-34EB-E2E2-5F33C073F86D}"/>
              </a:ext>
            </a:extLst>
          </p:cNvPr>
          <p:cNvSpPr txBox="1"/>
          <p:nvPr/>
        </p:nvSpPr>
        <p:spPr>
          <a:xfrm>
            <a:off x="315490" y="4593272"/>
            <a:ext cx="3998695" cy="1475147"/>
          </a:xfrm>
          <a:prstGeom prst="rect">
            <a:avLst/>
          </a:prstGeom>
          <a:noFill/>
        </p:spPr>
        <p:txBody>
          <a:bodyPr wrap="square" rtlCol="0">
            <a:spAutoFit/>
          </a:bodyPr>
          <a:lstStyle>
            <a:defPPr marR="0" lvl="0" algn="l" rtl="0">
              <a:lnSpc>
                <a:spcPct val="100000"/>
              </a:lnSpc>
              <a:spcBef>
                <a:spcPts val="0"/>
              </a:spcBef>
              <a:spcAft>
                <a:spcPts val="0"/>
              </a:spcAft>
            </a:defPPr>
            <a:lvl1pPr marL="457200" indent="-317500">
              <a:lnSpc>
                <a:spcPct val="150000"/>
              </a:lnSpc>
              <a:spcBef>
                <a:spcPts val="1000"/>
              </a:spcBef>
              <a:buClr>
                <a:schemeClr val="lt1"/>
              </a:buClr>
              <a:buSzPts val="1400"/>
              <a:buFont typeface="Microsoft Yahei"/>
              <a:buChar char="●"/>
              <a:defRPr>
                <a:solidFill>
                  <a:schemeClr val="lt1"/>
                </a:solidFill>
                <a:latin typeface="Microsoft Yahei"/>
                <a:ea typeface="Microsoft Yahei"/>
                <a:cs typeface="Microsoft Yahei"/>
              </a:defRPr>
            </a:lvl1pPr>
          </a:lstStyle>
          <a:p>
            <a:r>
              <a:rPr lang="en-US" altLang="zh-CN" dirty="0">
                <a:sym typeface="Microsoft Yahei"/>
              </a:rPr>
              <a:t>Provide better personalized customer service</a:t>
            </a:r>
          </a:p>
          <a:p>
            <a:r>
              <a:rPr lang="en-US" altLang="zh-CN" dirty="0">
                <a:sym typeface="Microsoft Yahei"/>
              </a:rPr>
              <a:t>Strategic partnership, enhancing bargaining power</a:t>
            </a:r>
          </a:p>
        </p:txBody>
      </p:sp>
      <p:sp>
        <p:nvSpPr>
          <p:cNvPr id="26" name="文本框 25">
            <a:extLst>
              <a:ext uri="{FF2B5EF4-FFF2-40B4-BE49-F238E27FC236}">
                <a16:creationId xmlns:a16="http://schemas.microsoft.com/office/drawing/2014/main" id="{48833B41-CF33-94CA-2FC0-F8F5BCD5E802}"/>
              </a:ext>
            </a:extLst>
          </p:cNvPr>
          <p:cNvSpPr txBox="1"/>
          <p:nvPr/>
        </p:nvSpPr>
        <p:spPr>
          <a:xfrm>
            <a:off x="7558752" y="4728912"/>
            <a:ext cx="2026325" cy="828817"/>
          </a:xfrm>
          <a:prstGeom prst="rect">
            <a:avLst/>
          </a:prstGeom>
          <a:noFill/>
        </p:spPr>
        <p:txBody>
          <a:bodyPr wrap="square" rtlCol="0">
            <a:spAutoFit/>
          </a:bodyPr>
          <a:lstStyle>
            <a:defPPr marR="0" lvl="0" algn="l" rtl="0">
              <a:lnSpc>
                <a:spcPct val="100000"/>
              </a:lnSpc>
              <a:spcBef>
                <a:spcPts val="0"/>
              </a:spcBef>
              <a:spcAft>
                <a:spcPts val="0"/>
              </a:spcAft>
              <a:defRPr/>
            </a:defPPr>
            <a:lvl1pPr marL="457200" indent="-317500">
              <a:lnSpc>
                <a:spcPct val="150000"/>
              </a:lnSpc>
              <a:spcBef>
                <a:spcPts val="1000"/>
              </a:spcBef>
              <a:buClr>
                <a:schemeClr val="lt1"/>
              </a:buClr>
              <a:buSzPts val="1400"/>
              <a:buFont typeface="Microsoft Yahei"/>
              <a:buChar char="●"/>
              <a:defRPr>
                <a:solidFill>
                  <a:schemeClr val="lt1"/>
                </a:solidFill>
                <a:latin typeface="Microsoft Yahei"/>
                <a:ea typeface="Microsoft Yahei"/>
                <a:cs typeface="Microsoft Yahei"/>
              </a:defRPr>
            </a:lvl1pPr>
          </a:lstStyle>
          <a:p>
            <a:r>
              <a:rPr lang="en-US" altLang="zh-CN" dirty="0">
                <a:sym typeface="Microsoft Yahei"/>
              </a:rPr>
              <a:t>Competitors</a:t>
            </a:r>
          </a:p>
          <a:p>
            <a:r>
              <a:rPr lang="en-US" altLang="zh-CN" dirty="0">
                <a:sym typeface="Microsoft Yahei"/>
              </a:rPr>
              <a:t>Data security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cxnSp>
        <p:nvCxnSpPr>
          <p:cNvPr id="458" name="Google Shape;458;g2b0b4840e90_1_0"/>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459" name="Google Shape;459;g2b0b4840e90_1_0"/>
          <p:cNvSpPr txBox="1"/>
          <p:nvPr/>
        </p:nvSpPr>
        <p:spPr>
          <a:xfrm>
            <a:off x="227525" y="6555000"/>
            <a:ext cx="5734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 name="Google Shape;451;p28">
            <a:extLst>
              <a:ext uri="{FF2B5EF4-FFF2-40B4-BE49-F238E27FC236}">
                <a16:creationId xmlns:a16="http://schemas.microsoft.com/office/drawing/2014/main" id="{554AADE3-3CD7-01A0-F983-DADEAE4650A8}"/>
              </a:ext>
            </a:extLst>
          </p:cNvPr>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3" name="Google Shape;452;p28">
            <a:extLst>
              <a:ext uri="{FF2B5EF4-FFF2-40B4-BE49-F238E27FC236}">
                <a16:creationId xmlns:a16="http://schemas.microsoft.com/office/drawing/2014/main" id="{379C4478-8E39-7857-A155-18BD34E056A7}"/>
              </a:ext>
            </a:extLst>
          </p:cNvPr>
          <p:cNvSpPr txBox="1"/>
          <p:nvPr/>
        </p:nvSpPr>
        <p:spPr>
          <a:xfrm>
            <a:off x="398892" y="218528"/>
            <a:ext cx="11277170" cy="646290"/>
          </a:xfrm>
          <a:prstGeom prst="rect">
            <a:avLst/>
          </a:prstGeom>
          <a:noFill/>
          <a:ln>
            <a:noFill/>
          </a:ln>
        </p:spPr>
        <p:txBody>
          <a:bodyPr spcFirstLastPara="1" wrap="square" lIns="91425" tIns="45700" rIns="91425" bIns="45700" anchor="t" anchorCtr="0">
            <a:spAutoFit/>
          </a:bodyPr>
          <a:lstStyle/>
          <a:p>
            <a:r>
              <a:rPr lang="en-US" sz="3600" b="1" i="0" u="none" strike="noStrike" cap="none" dirty="0">
                <a:solidFill>
                  <a:srgbClr val="FFF300"/>
                </a:solidFill>
                <a:latin typeface="Arial"/>
                <a:ea typeface="Arial"/>
                <a:cs typeface="Arial"/>
                <a:sym typeface="Arial"/>
              </a:rPr>
              <a:t>Business Strategy: Resource Allocation</a:t>
            </a:r>
            <a:endParaRPr sz="3600" b="1" i="0" u="none" strike="noStrike" cap="none" dirty="0">
              <a:solidFill>
                <a:srgbClr val="FFF300"/>
              </a:solidFill>
              <a:latin typeface="Arial"/>
              <a:ea typeface="Arial"/>
              <a:cs typeface="Arial"/>
              <a:sym typeface="Arial"/>
            </a:endParaRPr>
          </a:p>
        </p:txBody>
      </p:sp>
      <p:pic>
        <p:nvPicPr>
          <p:cNvPr id="15" name="图片 14" descr="地图&#10;&#10;描述已自动生成">
            <a:extLst>
              <a:ext uri="{FF2B5EF4-FFF2-40B4-BE49-F238E27FC236}">
                <a16:creationId xmlns:a16="http://schemas.microsoft.com/office/drawing/2014/main" id="{F4D88F95-1A28-FA59-34EA-0345CA52881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200000"/>
                    </a14:imgEffect>
                  </a14:imgLayer>
                </a14:imgProps>
              </a:ext>
            </a:extLst>
          </a:blip>
          <a:stretch>
            <a:fillRect/>
          </a:stretch>
        </p:blipFill>
        <p:spPr>
          <a:xfrm>
            <a:off x="25758" y="1405652"/>
            <a:ext cx="4987550" cy="2671200"/>
          </a:xfrm>
          <a:prstGeom prst="rect">
            <a:avLst/>
          </a:prstGeom>
        </p:spPr>
      </p:pic>
      <p:sp>
        <p:nvSpPr>
          <p:cNvPr id="17" name="Google Shape;452;p28">
            <a:extLst>
              <a:ext uri="{FF2B5EF4-FFF2-40B4-BE49-F238E27FC236}">
                <a16:creationId xmlns:a16="http://schemas.microsoft.com/office/drawing/2014/main" id="{A09B6B6F-B8ED-DAD4-2F36-DD504A53205E}"/>
              </a:ext>
            </a:extLst>
          </p:cNvPr>
          <p:cNvSpPr txBox="1"/>
          <p:nvPr/>
        </p:nvSpPr>
        <p:spPr>
          <a:xfrm>
            <a:off x="6321786" y="907923"/>
            <a:ext cx="5296488"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defRPr sz="2800" b="1">
                <a:solidFill>
                  <a:srgbClr val="FFF300"/>
                </a:solidFill>
              </a:defRPr>
            </a:lvl1pPr>
          </a:lstStyle>
          <a:p>
            <a:r>
              <a:rPr lang="en-US" altLang="zh-CN" dirty="0"/>
              <a:t>"Geo-Targeted Retail ” model</a:t>
            </a:r>
            <a:endParaRPr dirty="0"/>
          </a:p>
        </p:txBody>
      </p:sp>
      <p:graphicFrame>
        <p:nvGraphicFramePr>
          <p:cNvPr id="21" name="表格 20">
            <a:extLst>
              <a:ext uri="{FF2B5EF4-FFF2-40B4-BE49-F238E27FC236}">
                <a16:creationId xmlns:a16="http://schemas.microsoft.com/office/drawing/2014/main" id="{197D3261-02F7-163D-4759-F7F1C84A0D16}"/>
              </a:ext>
            </a:extLst>
          </p:cNvPr>
          <p:cNvGraphicFramePr>
            <a:graphicFrameLocks noGrp="1"/>
          </p:cNvGraphicFramePr>
          <p:nvPr/>
        </p:nvGraphicFramePr>
        <p:xfrm>
          <a:off x="515938" y="4222030"/>
          <a:ext cx="4984816" cy="1645920"/>
        </p:xfrm>
        <a:graphic>
          <a:graphicData uri="http://schemas.openxmlformats.org/drawingml/2006/table">
            <a:tbl>
              <a:tblPr/>
              <a:tblGrid>
                <a:gridCol w="1039738">
                  <a:extLst>
                    <a:ext uri="{9D8B030D-6E8A-4147-A177-3AD203B41FA5}">
                      <a16:colId xmlns:a16="http://schemas.microsoft.com/office/drawing/2014/main" val="3031351984"/>
                    </a:ext>
                  </a:extLst>
                </a:gridCol>
                <a:gridCol w="944703">
                  <a:extLst>
                    <a:ext uri="{9D8B030D-6E8A-4147-A177-3AD203B41FA5}">
                      <a16:colId xmlns:a16="http://schemas.microsoft.com/office/drawing/2014/main" val="1311853918"/>
                    </a:ext>
                  </a:extLst>
                </a:gridCol>
                <a:gridCol w="1028700">
                  <a:extLst>
                    <a:ext uri="{9D8B030D-6E8A-4147-A177-3AD203B41FA5}">
                      <a16:colId xmlns:a16="http://schemas.microsoft.com/office/drawing/2014/main" val="3477165864"/>
                    </a:ext>
                  </a:extLst>
                </a:gridCol>
                <a:gridCol w="1971675">
                  <a:extLst>
                    <a:ext uri="{9D8B030D-6E8A-4147-A177-3AD203B41FA5}">
                      <a16:colId xmlns:a16="http://schemas.microsoft.com/office/drawing/2014/main" val="1448454227"/>
                    </a:ext>
                  </a:extLst>
                </a:gridCol>
              </a:tblGrid>
              <a:tr h="0">
                <a:tc>
                  <a:txBody>
                    <a:bodyPr/>
                    <a:lstStyle/>
                    <a:p>
                      <a:pPr fontAlgn="b"/>
                      <a:r>
                        <a:rPr lang="en-US" sz="1200" b="1" dirty="0">
                          <a:solidFill>
                            <a:srgbClr val="0046BD"/>
                          </a:solidFill>
                          <a:effectLst/>
                        </a:rPr>
                        <a:t>State</a:t>
                      </a:r>
                    </a:p>
                  </a:txBody>
                  <a:tcPr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302"/>
                    </a:solidFill>
                  </a:tcPr>
                </a:tc>
                <a:tc>
                  <a:txBody>
                    <a:bodyPr/>
                    <a:lstStyle/>
                    <a:p>
                      <a:pPr fontAlgn="b"/>
                      <a:r>
                        <a:rPr lang="en-US" sz="1200" b="1" dirty="0">
                          <a:solidFill>
                            <a:srgbClr val="0046BD"/>
                          </a:solidFill>
                          <a:effectLst/>
                        </a:rPr>
                        <a:t>Locations</a:t>
                      </a:r>
                    </a:p>
                  </a:txBody>
                  <a:tcPr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302"/>
                    </a:solidFill>
                  </a:tcPr>
                </a:tc>
                <a:tc>
                  <a:txBody>
                    <a:bodyPr/>
                    <a:lstStyle/>
                    <a:p>
                      <a:pPr fontAlgn="b"/>
                      <a:r>
                        <a:rPr lang="en-US" sz="1200" b="1" dirty="0">
                          <a:solidFill>
                            <a:srgbClr val="0046BD"/>
                          </a:solidFill>
                          <a:effectLst/>
                        </a:rPr>
                        <a:t>Percentage</a:t>
                      </a:r>
                    </a:p>
                  </a:txBody>
                  <a:tcPr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302"/>
                    </a:solidFill>
                  </a:tcPr>
                </a:tc>
                <a:tc>
                  <a:txBody>
                    <a:bodyPr/>
                    <a:lstStyle/>
                    <a:p>
                      <a:pPr fontAlgn="b"/>
                      <a:r>
                        <a:rPr lang="en-US" sz="1200" b="1" dirty="0">
                          <a:solidFill>
                            <a:srgbClr val="0046BD"/>
                          </a:solidFill>
                          <a:effectLst/>
                        </a:rPr>
                        <a:t>Population Per Location</a:t>
                      </a:r>
                    </a:p>
                  </a:txBody>
                  <a:tcPr anchor="b">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302"/>
                    </a:solidFill>
                  </a:tcPr>
                </a:tc>
                <a:extLst>
                  <a:ext uri="{0D108BD9-81ED-4DB2-BD59-A6C34878D82A}">
                    <a16:rowId xmlns:a16="http://schemas.microsoft.com/office/drawing/2014/main" val="1324644472"/>
                  </a:ext>
                </a:extLst>
              </a:tr>
              <a:tr h="0">
                <a:tc>
                  <a:txBody>
                    <a:bodyPr/>
                    <a:lstStyle/>
                    <a:p>
                      <a:pPr fontAlgn="base"/>
                      <a:r>
                        <a:rPr lang="en-US" sz="1200" b="1" dirty="0">
                          <a:solidFill>
                            <a:schemeClr val="bg1"/>
                          </a:solidFill>
                          <a:effectLst/>
                        </a:rPr>
                        <a:t>California</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143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13.8%</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276,491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075627"/>
                  </a:ext>
                </a:extLst>
              </a:tr>
              <a:tr h="0">
                <a:tc>
                  <a:txBody>
                    <a:bodyPr/>
                    <a:lstStyle/>
                    <a:p>
                      <a:pPr fontAlgn="base"/>
                      <a:r>
                        <a:rPr lang="en-US" sz="1200" b="1">
                          <a:solidFill>
                            <a:schemeClr val="bg1"/>
                          </a:solidFill>
                          <a:effectLst/>
                        </a:rPr>
                        <a:t>Texas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106</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10.2%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274,957</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39195"/>
                  </a:ext>
                </a:extLst>
              </a:tr>
              <a:tr h="0">
                <a:tc>
                  <a:txBody>
                    <a:bodyPr/>
                    <a:lstStyle/>
                    <a:p>
                      <a:pPr fontAlgn="base"/>
                      <a:r>
                        <a:rPr lang="en-US" sz="1200" b="1">
                          <a:solidFill>
                            <a:schemeClr val="bg1"/>
                          </a:solidFill>
                          <a:effectLst/>
                        </a:rPr>
                        <a:t>Florida</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65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6.3%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331,356</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516675"/>
                  </a:ext>
                </a:extLst>
              </a:tr>
              <a:tr h="0">
                <a:tc>
                  <a:txBody>
                    <a:bodyPr/>
                    <a:lstStyle/>
                    <a:p>
                      <a:pPr fontAlgn="base"/>
                      <a:r>
                        <a:rPr lang="en-US" sz="1200" b="1">
                          <a:solidFill>
                            <a:schemeClr val="bg1"/>
                          </a:solidFill>
                          <a:effectLst/>
                        </a:rPr>
                        <a:t>New York</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53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5.1%</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381,429</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0142442"/>
                  </a:ext>
                </a:extLst>
              </a:tr>
              <a:tr h="0">
                <a:tc>
                  <a:txBody>
                    <a:bodyPr/>
                    <a:lstStyle/>
                    <a:p>
                      <a:pPr fontAlgn="base"/>
                      <a:r>
                        <a:rPr lang="en-US" sz="1200" b="1" dirty="0">
                          <a:solidFill>
                            <a:schemeClr val="bg1"/>
                          </a:solidFill>
                          <a:effectLst/>
                        </a:rPr>
                        <a:t>Illinois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a:solidFill>
                            <a:schemeClr val="bg1"/>
                          </a:solidFill>
                          <a:effectLst/>
                        </a:rPr>
                        <a:t>44</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4.2%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base"/>
                      <a:r>
                        <a:rPr lang="en-US" altLang="zh-CN" sz="1200" dirty="0">
                          <a:solidFill>
                            <a:schemeClr val="bg1"/>
                          </a:solidFill>
                          <a:effectLst/>
                        </a:rPr>
                        <a:t>291,193</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93654"/>
                  </a:ext>
                </a:extLst>
              </a:tr>
            </a:tbl>
          </a:graphicData>
        </a:graphic>
      </p:graphicFrame>
      <p:sp>
        <p:nvSpPr>
          <p:cNvPr id="30" name="文本框 29">
            <a:extLst>
              <a:ext uri="{FF2B5EF4-FFF2-40B4-BE49-F238E27FC236}">
                <a16:creationId xmlns:a16="http://schemas.microsoft.com/office/drawing/2014/main" id="{DAF280C8-AD53-9046-B2F1-832547B9448C}"/>
              </a:ext>
            </a:extLst>
          </p:cNvPr>
          <p:cNvSpPr txBox="1"/>
          <p:nvPr/>
        </p:nvSpPr>
        <p:spPr>
          <a:xfrm>
            <a:off x="3997650" y="3513441"/>
            <a:ext cx="1567498" cy="430887"/>
          </a:xfrm>
          <a:prstGeom prst="rect">
            <a:avLst/>
          </a:prstGeom>
          <a:noFill/>
        </p:spPr>
        <p:txBody>
          <a:bodyPr wrap="square">
            <a:spAutoFit/>
          </a:bodyPr>
          <a:lstStyle/>
          <a:p>
            <a:pPr algn="r"/>
            <a:r>
              <a:rPr lang="en-US" altLang="zh-CN" sz="1100" b="1" i="0" dirty="0">
                <a:solidFill>
                  <a:srgbClr val="FFFFFF"/>
                </a:solidFill>
                <a:effectLst/>
                <a:latin typeface="Inter Tight"/>
              </a:rPr>
              <a:t>All Best Buy locations </a:t>
            </a:r>
          </a:p>
          <a:p>
            <a:pPr algn="r"/>
            <a:r>
              <a:rPr lang="en-US" altLang="zh-CN" sz="1100" b="1" i="0" dirty="0">
                <a:solidFill>
                  <a:srgbClr val="FFFFFF"/>
                </a:solidFill>
                <a:effectLst/>
                <a:latin typeface="Inter Tight"/>
              </a:rPr>
              <a:t>displayed on map 2023</a:t>
            </a:r>
          </a:p>
        </p:txBody>
      </p:sp>
      <p:sp>
        <p:nvSpPr>
          <p:cNvPr id="32" name="文本框 31">
            <a:extLst>
              <a:ext uri="{FF2B5EF4-FFF2-40B4-BE49-F238E27FC236}">
                <a16:creationId xmlns:a16="http://schemas.microsoft.com/office/drawing/2014/main" id="{B873E4FB-77DE-147F-71DA-DDBF09AB9BB8}"/>
              </a:ext>
            </a:extLst>
          </p:cNvPr>
          <p:cNvSpPr txBox="1"/>
          <p:nvPr/>
        </p:nvSpPr>
        <p:spPr>
          <a:xfrm>
            <a:off x="1675152" y="5896857"/>
            <a:ext cx="2666387" cy="261610"/>
          </a:xfrm>
          <a:prstGeom prst="rect">
            <a:avLst/>
          </a:prstGeom>
          <a:noFill/>
        </p:spPr>
        <p:txBody>
          <a:bodyPr wrap="square">
            <a:spAutoFit/>
          </a:bodyPr>
          <a:lstStyle/>
          <a:p>
            <a:r>
              <a:rPr lang="en-US" altLang="zh-CN" sz="1100" b="1" i="0" dirty="0">
                <a:solidFill>
                  <a:srgbClr val="FFFFFF"/>
                </a:solidFill>
                <a:effectLst/>
                <a:latin typeface="Inter Tight"/>
              </a:rPr>
              <a:t>Top 5 states with most Best Buy stores </a:t>
            </a:r>
          </a:p>
        </p:txBody>
      </p:sp>
      <p:cxnSp>
        <p:nvCxnSpPr>
          <p:cNvPr id="34" name="直线连接符 33">
            <a:extLst>
              <a:ext uri="{FF2B5EF4-FFF2-40B4-BE49-F238E27FC236}">
                <a16:creationId xmlns:a16="http://schemas.microsoft.com/office/drawing/2014/main" id="{77DBC54B-96E5-D584-D135-5D78234EB8B3}"/>
              </a:ext>
            </a:extLst>
          </p:cNvPr>
          <p:cNvCxnSpPr/>
          <p:nvPr/>
        </p:nvCxnSpPr>
        <p:spPr>
          <a:xfrm>
            <a:off x="586854" y="5886612"/>
            <a:ext cx="4913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AFEF3ED7-CD9B-CB43-A8AA-28B31527552A}"/>
              </a:ext>
            </a:extLst>
          </p:cNvPr>
          <p:cNvSpPr/>
          <p:nvPr/>
        </p:nvSpPr>
        <p:spPr>
          <a:xfrm>
            <a:off x="6557963" y="1614485"/>
            <a:ext cx="5046662" cy="900000"/>
          </a:xfrm>
          <a:prstGeom prst="rect">
            <a:avLst/>
          </a:prstGeom>
          <a:solidFill>
            <a:srgbClr val="497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058ABF8A-567C-2AD2-9C86-6BA6F06A6433}"/>
              </a:ext>
            </a:extLst>
          </p:cNvPr>
          <p:cNvSpPr/>
          <p:nvPr/>
        </p:nvSpPr>
        <p:spPr>
          <a:xfrm>
            <a:off x="6557963" y="2663480"/>
            <a:ext cx="5046662" cy="900000"/>
          </a:xfrm>
          <a:prstGeom prst="rect">
            <a:avLst/>
          </a:prstGeom>
          <a:solidFill>
            <a:srgbClr val="FFF3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3F2D9423-6F14-B1C8-A02B-1D6BC3762364}"/>
              </a:ext>
            </a:extLst>
          </p:cNvPr>
          <p:cNvSpPr/>
          <p:nvPr/>
        </p:nvSpPr>
        <p:spPr>
          <a:xfrm>
            <a:off x="6557962" y="3720380"/>
            <a:ext cx="5060311" cy="900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0CB304F8-189B-DCB5-C4F9-1E7CBBA5B419}"/>
              </a:ext>
            </a:extLst>
          </p:cNvPr>
          <p:cNvSpPr txBox="1"/>
          <p:nvPr/>
        </p:nvSpPr>
        <p:spPr>
          <a:xfrm>
            <a:off x="7387935" y="1732378"/>
            <a:ext cx="4063422" cy="646331"/>
          </a:xfrm>
          <a:prstGeom prst="rect">
            <a:avLst/>
          </a:prstGeom>
          <a:noFill/>
        </p:spPr>
        <p:txBody>
          <a:bodyPr wrap="square" rtlCol="0">
            <a:spAutoFit/>
          </a:bodyPr>
          <a:lstStyle/>
          <a:p>
            <a:r>
              <a:rPr lang="en-US" altLang="zh-CN" sz="1800" b="1" i="0" dirty="0">
                <a:solidFill>
                  <a:schemeClr val="bg1"/>
                </a:solidFill>
                <a:effectLst/>
                <a:latin typeface="Söhne"/>
              </a:rPr>
              <a:t>Add location data to phone records enables us to identify problem areas</a:t>
            </a:r>
            <a:endParaRPr kumimoji="1" lang="zh-CN" altLang="en-US" sz="1800" b="1" dirty="0">
              <a:solidFill>
                <a:schemeClr val="bg1"/>
              </a:solidFill>
            </a:endParaRPr>
          </a:p>
        </p:txBody>
      </p:sp>
      <p:sp>
        <p:nvSpPr>
          <p:cNvPr id="44" name="文本框 43">
            <a:extLst>
              <a:ext uri="{FF2B5EF4-FFF2-40B4-BE49-F238E27FC236}">
                <a16:creationId xmlns:a16="http://schemas.microsoft.com/office/drawing/2014/main" id="{F711B49C-D451-4E8A-6371-BBCC31FFA5BB}"/>
              </a:ext>
            </a:extLst>
          </p:cNvPr>
          <p:cNvSpPr txBox="1"/>
          <p:nvPr/>
        </p:nvSpPr>
        <p:spPr>
          <a:xfrm>
            <a:off x="7387935" y="2795734"/>
            <a:ext cx="4220583" cy="646331"/>
          </a:xfrm>
          <a:prstGeom prst="rect">
            <a:avLst/>
          </a:prstGeom>
          <a:noFill/>
        </p:spPr>
        <p:txBody>
          <a:bodyPr wrap="square" rtlCol="0">
            <a:spAutoFit/>
          </a:bodyPr>
          <a:lstStyle/>
          <a:p>
            <a:r>
              <a:rPr lang="en-US" altLang="zh-CN" sz="1800" b="1" dirty="0">
                <a:solidFill>
                  <a:srgbClr val="0046BD"/>
                </a:solidFill>
                <a:latin typeface="Söhne"/>
              </a:rPr>
              <a:t>T</a:t>
            </a:r>
            <a:r>
              <a:rPr lang="en-US" altLang="zh-CN" sz="1800" b="1" i="0" dirty="0">
                <a:solidFill>
                  <a:srgbClr val="0046BD"/>
                </a:solidFill>
                <a:effectLst/>
                <a:latin typeface="Söhne"/>
              </a:rPr>
              <a:t>ailor improvements to branches and logistics</a:t>
            </a:r>
            <a:endParaRPr kumimoji="1" lang="zh-CN" altLang="en-US" sz="1800" b="1" dirty="0">
              <a:solidFill>
                <a:srgbClr val="0046BD"/>
              </a:solidFill>
            </a:endParaRPr>
          </a:p>
        </p:txBody>
      </p:sp>
      <p:sp>
        <p:nvSpPr>
          <p:cNvPr id="45" name="文本框 44">
            <a:extLst>
              <a:ext uri="{FF2B5EF4-FFF2-40B4-BE49-F238E27FC236}">
                <a16:creationId xmlns:a16="http://schemas.microsoft.com/office/drawing/2014/main" id="{3DB0EDE0-E3C4-BF27-6299-27E3E5430F13}"/>
              </a:ext>
            </a:extLst>
          </p:cNvPr>
          <p:cNvSpPr txBox="1"/>
          <p:nvPr/>
        </p:nvSpPr>
        <p:spPr>
          <a:xfrm>
            <a:off x="7387935" y="3867014"/>
            <a:ext cx="4220583" cy="646331"/>
          </a:xfrm>
          <a:prstGeom prst="rect">
            <a:avLst/>
          </a:prstGeom>
          <a:noFill/>
        </p:spPr>
        <p:txBody>
          <a:bodyPr wrap="square" rtlCol="0">
            <a:spAutoFit/>
          </a:bodyPr>
          <a:lstStyle/>
          <a:p>
            <a:r>
              <a:rPr lang="en-US" altLang="zh-CN" sz="1800" b="1" i="0" dirty="0">
                <a:solidFill>
                  <a:schemeClr val="bg1"/>
                </a:solidFill>
                <a:effectLst/>
                <a:latin typeface="Söhne"/>
              </a:rPr>
              <a:t>Optimization based on location-specific issues</a:t>
            </a:r>
            <a:endParaRPr kumimoji="1" lang="zh-CN" altLang="en-US" b="1" dirty="0">
              <a:solidFill>
                <a:schemeClr val="bg1"/>
              </a:solidFill>
            </a:endParaRPr>
          </a:p>
        </p:txBody>
      </p:sp>
      <p:sp>
        <p:nvSpPr>
          <p:cNvPr id="47" name="文本框 46">
            <a:extLst>
              <a:ext uri="{FF2B5EF4-FFF2-40B4-BE49-F238E27FC236}">
                <a16:creationId xmlns:a16="http://schemas.microsoft.com/office/drawing/2014/main" id="{83E385CC-3CF5-93E0-B83D-FEA59BC7C10E}"/>
              </a:ext>
            </a:extLst>
          </p:cNvPr>
          <p:cNvSpPr txBox="1"/>
          <p:nvPr/>
        </p:nvSpPr>
        <p:spPr>
          <a:xfrm>
            <a:off x="7125967" y="5065263"/>
            <a:ext cx="3924300" cy="369332"/>
          </a:xfrm>
          <a:prstGeom prst="rect">
            <a:avLst/>
          </a:prstGeom>
          <a:noFill/>
        </p:spPr>
        <p:txBody>
          <a:bodyPr wrap="square">
            <a:spAutoFit/>
          </a:bodyPr>
          <a:lstStyle/>
          <a:p>
            <a:r>
              <a:rPr lang="en-US" altLang="zh-CN" sz="1800" b="0" i="0" dirty="0">
                <a:solidFill>
                  <a:schemeClr val="bg1"/>
                </a:solidFill>
                <a:effectLst/>
                <a:latin typeface="Söhne"/>
              </a:rPr>
              <a:t>Store Efficiency &amp; Customer </a:t>
            </a:r>
            <a:r>
              <a:rPr lang="en-US" altLang="zh-CN" sz="1800" dirty="0">
                <a:solidFill>
                  <a:schemeClr val="bg1"/>
                </a:solidFill>
                <a:latin typeface="Söhne"/>
              </a:rPr>
              <a:t>S</a:t>
            </a:r>
            <a:r>
              <a:rPr lang="en-US" altLang="zh-CN" sz="1800" b="0" i="0" dirty="0">
                <a:solidFill>
                  <a:schemeClr val="bg1"/>
                </a:solidFill>
                <a:effectLst/>
                <a:latin typeface="Söhne"/>
              </a:rPr>
              <a:t>atisfaction</a:t>
            </a:r>
            <a:endParaRPr lang="zh-CN" altLang="en-US" sz="1800" dirty="0">
              <a:solidFill>
                <a:schemeClr val="bg1"/>
              </a:solidFill>
            </a:endParaRPr>
          </a:p>
        </p:txBody>
      </p:sp>
      <p:sp>
        <p:nvSpPr>
          <p:cNvPr id="48" name="Google Shape;452;p28">
            <a:extLst>
              <a:ext uri="{FF2B5EF4-FFF2-40B4-BE49-F238E27FC236}">
                <a16:creationId xmlns:a16="http://schemas.microsoft.com/office/drawing/2014/main" id="{5472F05D-FD9D-F3F7-2A4B-6C0A82D2416E}"/>
              </a:ext>
            </a:extLst>
          </p:cNvPr>
          <p:cNvSpPr txBox="1"/>
          <p:nvPr/>
        </p:nvSpPr>
        <p:spPr>
          <a:xfrm>
            <a:off x="573726" y="905922"/>
            <a:ext cx="5296488"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a:defRPr sz="2800" b="1">
                <a:solidFill>
                  <a:srgbClr val="FFF300"/>
                </a:solidFill>
              </a:defRPr>
            </a:lvl1pPr>
          </a:lstStyle>
          <a:p>
            <a:r>
              <a:rPr lang="en-US" altLang="zh-CN" dirty="0"/>
              <a:t>“One-size-fits-all” model</a:t>
            </a:r>
            <a:endParaRPr dirty="0"/>
          </a:p>
        </p:txBody>
      </p:sp>
      <p:sp>
        <p:nvSpPr>
          <p:cNvPr id="49" name="椭圆 48">
            <a:extLst>
              <a:ext uri="{FF2B5EF4-FFF2-40B4-BE49-F238E27FC236}">
                <a16:creationId xmlns:a16="http://schemas.microsoft.com/office/drawing/2014/main" id="{3147F7C3-B616-3405-FF00-C54B120BD226}"/>
              </a:ext>
            </a:extLst>
          </p:cNvPr>
          <p:cNvSpPr/>
          <p:nvPr/>
        </p:nvSpPr>
        <p:spPr>
          <a:xfrm>
            <a:off x="6660728" y="1732282"/>
            <a:ext cx="612000" cy="612000"/>
          </a:xfrm>
          <a:prstGeom prst="ellipse">
            <a:avLst/>
          </a:prstGeom>
          <a:solidFill>
            <a:srgbClr val="0046BD"/>
          </a:solidFill>
          <a:ln>
            <a:solidFill>
              <a:srgbClr val="154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BE37A80-9258-8713-5ACD-1EC25CA23E2D}"/>
              </a:ext>
            </a:extLst>
          </p:cNvPr>
          <p:cNvSpPr txBox="1"/>
          <p:nvPr/>
        </p:nvSpPr>
        <p:spPr>
          <a:xfrm>
            <a:off x="6787658" y="1789431"/>
            <a:ext cx="296399" cy="461665"/>
          </a:xfrm>
          <a:prstGeom prst="rect">
            <a:avLst/>
          </a:prstGeom>
          <a:noFill/>
        </p:spPr>
        <p:txBody>
          <a:bodyPr wrap="square" rtlCol="0">
            <a:spAutoFit/>
          </a:bodyPr>
          <a:lstStyle/>
          <a:p>
            <a:r>
              <a:rPr kumimoji="1" lang="en-US" altLang="zh-CN" sz="2400" b="1" dirty="0">
                <a:solidFill>
                  <a:schemeClr val="bg1"/>
                </a:solidFill>
              </a:rPr>
              <a:t>1</a:t>
            </a:r>
            <a:endParaRPr kumimoji="1" lang="zh-CN" altLang="en-US" sz="2400" b="1" dirty="0">
              <a:solidFill>
                <a:schemeClr val="bg1"/>
              </a:solidFill>
            </a:endParaRPr>
          </a:p>
        </p:txBody>
      </p:sp>
      <p:sp>
        <p:nvSpPr>
          <p:cNvPr id="53" name="椭圆 52">
            <a:extLst>
              <a:ext uri="{FF2B5EF4-FFF2-40B4-BE49-F238E27FC236}">
                <a16:creationId xmlns:a16="http://schemas.microsoft.com/office/drawing/2014/main" id="{3728D547-CE1F-B8E5-2C45-95F760B49C21}"/>
              </a:ext>
            </a:extLst>
          </p:cNvPr>
          <p:cNvSpPr/>
          <p:nvPr/>
        </p:nvSpPr>
        <p:spPr>
          <a:xfrm>
            <a:off x="6679778" y="2799082"/>
            <a:ext cx="612000" cy="612000"/>
          </a:xfrm>
          <a:prstGeom prst="ellipse">
            <a:avLst/>
          </a:prstGeom>
          <a:solidFill>
            <a:srgbClr val="0046BD"/>
          </a:solidFill>
          <a:ln>
            <a:solidFill>
              <a:srgbClr val="154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DEFE6C1D-8831-ACBB-93C1-7CF8697D260B}"/>
              </a:ext>
            </a:extLst>
          </p:cNvPr>
          <p:cNvSpPr txBox="1"/>
          <p:nvPr/>
        </p:nvSpPr>
        <p:spPr>
          <a:xfrm>
            <a:off x="6806708" y="2856231"/>
            <a:ext cx="296399" cy="461665"/>
          </a:xfrm>
          <a:prstGeom prst="rect">
            <a:avLst/>
          </a:prstGeom>
          <a:noFill/>
        </p:spPr>
        <p:txBody>
          <a:bodyPr wrap="square" rtlCol="0">
            <a:spAutoFit/>
          </a:bodyPr>
          <a:lstStyle/>
          <a:p>
            <a:r>
              <a:rPr kumimoji="1" lang="en-US" altLang="zh-CN" sz="2400" b="1" dirty="0">
                <a:solidFill>
                  <a:schemeClr val="bg1"/>
                </a:solidFill>
              </a:rPr>
              <a:t>2</a:t>
            </a:r>
            <a:endParaRPr kumimoji="1" lang="zh-CN" altLang="en-US" sz="2400" b="1" dirty="0">
              <a:solidFill>
                <a:schemeClr val="bg1"/>
              </a:solidFill>
            </a:endParaRPr>
          </a:p>
        </p:txBody>
      </p:sp>
      <p:sp>
        <p:nvSpPr>
          <p:cNvPr id="55" name="椭圆 54">
            <a:extLst>
              <a:ext uri="{FF2B5EF4-FFF2-40B4-BE49-F238E27FC236}">
                <a16:creationId xmlns:a16="http://schemas.microsoft.com/office/drawing/2014/main" id="{FD163436-CF41-DC77-40A0-284121304F38}"/>
              </a:ext>
            </a:extLst>
          </p:cNvPr>
          <p:cNvSpPr/>
          <p:nvPr/>
        </p:nvSpPr>
        <p:spPr>
          <a:xfrm>
            <a:off x="6679778" y="3865882"/>
            <a:ext cx="612000" cy="612000"/>
          </a:xfrm>
          <a:prstGeom prst="ellipse">
            <a:avLst/>
          </a:prstGeom>
          <a:solidFill>
            <a:srgbClr val="0046BD"/>
          </a:solidFill>
          <a:ln>
            <a:solidFill>
              <a:srgbClr val="1544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a:extLst>
              <a:ext uri="{FF2B5EF4-FFF2-40B4-BE49-F238E27FC236}">
                <a16:creationId xmlns:a16="http://schemas.microsoft.com/office/drawing/2014/main" id="{074F2531-F1C9-E7DD-8BA8-23F2C6A88433}"/>
              </a:ext>
            </a:extLst>
          </p:cNvPr>
          <p:cNvSpPr txBox="1"/>
          <p:nvPr/>
        </p:nvSpPr>
        <p:spPr>
          <a:xfrm>
            <a:off x="6806708" y="3923031"/>
            <a:ext cx="296399" cy="461665"/>
          </a:xfrm>
          <a:prstGeom prst="rect">
            <a:avLst/>
          </a:prstGeom>
          <a:noFill/>
        </p:spPr>
        <p:txBody>
          <a:bodyPr wrap="square" rtlCol="0">
            <a:spAutoFit/>
          </a:bodyPr>
          <a:lstStyle/>
          <a:p>
            <a:r>
              <a:rPr kumimoji="1" lang="en-US" altLang="zh-CN" sz="2400" b="1" dirty="0">
                <a:solidFill>
                  <a:schemeClr val="bg1"/>
                </a:solidFill>
              </a:rPr>
              <a:t>3</a:t>
            </a:r>
            <a:endParaRPr kumimoji="1" lang="zh-CN" altLang="en-US" sz="2400" b="1" dirty="0">
              <a:solidFill>
                <a:schemeClr val="bg1"/>
              </a:solidFill>
            </a:endParaRPr>
          </a:p>
        </p:txBody>
      </p:sp>
    </p:spTree>
    <p:extLst>
      <p:ext uri="{BB962C8B-B14F-4D97-AF65-F5344CB8AC3E}">
        <p14:creationId xmlns:p14="http://schemas.microsoft.com/office/powerpoint/2010/main" val="3750601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grpSp>
        <p:nvGrpSpPr>
          <p:cNvPr id="507" name="Google Shape;507;g2ae472c8ff8_0_174"/>
          <p:cNvGrpSpPr/>
          <p:nvPr/>
        </p:nvGrpSpPr>
        <p:grpSpPr>
          <a:xfrm>
            <a:off x="-3929" y="-24472"/>
            <a:ext cx="12187082" cy="6882472"/>
            <a:chOff x="-3929" y="-24472"/>
            <a:chExt cx="12187082" cy="6882472"/>
          </a:xfrm>
        </p:grpSpPr>
        <p:pic>
          <p:nvPicPr>
            <p:cNvPr id="508" name="Google Shape;508;g2ae472c8ff8_0_174"/>
            <p:cNvPicPr preferRelativeResize="0"/>
            <p:nvPr/>
          </p:nvPicPr>
          <p:blipFill rotWithShape="1">
            <a:blip r:embed="rId3">
              <a:alphaModFix/>
            </a:blip>
            <a:srcRect b="8717"/>
            <a:stretch/>
          </p:blipFill>
          <p:spPr>
            <a:xfrm>
              <a:off x="5152292" y="5149679"/>
              <a:ext cx="2566938" cy="1708321"/>
            </a:xfrm>
            <a:prstGeom prst="rect">
              <a:avLst/>
            </a:prstGeom>
            <a:noFill/>
            <a:ln>
              <a:noFill/>
            </a:ln>
          </p:spPr>
        </p:pic>
        <p:pic>
          <p:nvPicPr>
            <p:cNvPr id="509" name="Google Shape;509;g2ae472c8ff8_0_174" descr="https://hub.bestbuy.com/files/index.php/container_files/brand/brandportraits/womanusingtablet-1280x1280.jpeg"/>
            <p:cNvPicPr preferRelativeResize="0"/>
            <p:nvPr/>
          </p:nvPicPr>
          <p:blipFill rotWithShape="1">
            <a:blip r:embed="rId4">
              <a:alphaModFix/>
            </a:blip>
            <a:srcRect/>
            <a:stretch/>
          </p:blipFill>
          <p:spPr>
            <a:xfrm>
              <a:off x="9930303" y="5104862"/>
              <a:ext cx="2252850" cy="1753138"/>
            </a:xfrm>
            <a:prstGeom prst="rect">
              <a:avLst/>
            </a:prstGeom>
            <a:noFill/>
            <a:ln>
              <a:noFill/>
            </a:ln>
          </p:spPr>
        </p:pic>
        <p:pic>
          <p:nvPicPr>
            <p:cNvPr id="510" name="Google Shape;510;g2ae472c8ff8_0_174"/>
            <p:cNvPicPr preferRelativeResize="0"/>
            <p:nvPr/>
          </p:nvPicPr>
          <p:blipFill rotWithShape="1">
            <a:blip r:embed="rId5">
              <a:alphaModFix/>
            </a:blip>
            <a:srcRect/>
            <a:stretch/>
          </p:blipFill>
          <p:spPr>
            <a:xfrm>
              <a:off x="7591173" y="4841021"/>
              <a:ext cx="2394882" cy="2016979"/>
            </a:xfrm>
            <a:prstGeom prst="rect">
              <a:avLst/>
            </a:prstGeom>
            <a:noFill/>
            <a:ln>
              <a:noFill/>
            </a:ln>
          </p:spPr>
        </p:pic>
        <p:pic>
          <p:nvPicPr>
            <p:cNvPr id="511" name="Google Shape;511;g2ae472c8ff8_0_174"/>
            <p:cNvPicPr preferRelativeResize="0"/>
            <p:nvPr/>
          </p:nvPicPr>
          <p:blipFill rotWithShape="1">
            <a:blip r:embed="rId6">
              <a:alphaModFix/>
            </a:blip>
            <a:srcRect/>
            <a:stretch/>
          </p:blipFill>
          <p:spPr>
            <a:xfrm>
              <a:off x="5134712" y="-23450"/>
              <a:ext cx="7048440" cy="5208909"/>
            </a:xfrm>
            <a:prstGeom prst="rect">
              <a:avLst/>
            </a:prstGeom>
            <a:noFill/>
            <a:ln>
              <a:noFill/>
            </a:ln>
          </p:spPr>
        </p:pic>
        <p:sp>
          <p:nvSpPr>
            <p:cNvPr id="512" name="Google Shape;512;g2ae472c8ff8_0_174"/>
            <p:cNvSpPr txBox="1"/>
            <p:nvPr/>
          </p:nvSpPr>
          <p:spPr>
            <a:xfrm>
              <a:off x="481446" y="1632532"/>
              <a:ext cx="4244100" cy="4371300"/>
            </a:xfrm>
            <a:prstGeom prst="rect">
              <a:avLst/>
            </a:prstGeom>
            <a:noFill/>
            <a:ln>
              <a:noFill/>
            </a:ln>
          </p:spPr>
          <p:txBody>
            <a:bodyPr spcFirstLastPara="1" wrap="square" lIns="0" tIns="0" rIns="0" bIns="0" anchor="t" anchorCtr="0">
              <a:spAutoFit/>
            </a:bodyPr>
            <a:lstStyle/>
            <a:p>
              <a:pPr marL="8658" marR="0" lvl="0" indent="0" algn="l" rtl="0">
                <a:lnSpc>
                  <a:spcPct val="100000"/>
                </a:lnSpc>
                <a:spcBef>
                  <a:spcPts val="0"/>
                </a:spcBef>
                <a:spcAft>
                  <a:spcPts val="0"/>
                </a:spcAft>
                <a:buClr>
                  <a:srgbClr val="0046BE"/>
                </a:buClr>
                <a:buSzPts val="2400"/>
                <a:buFont typeface="Arial"/>
                <a:buNone/>
              </a:pPr>
              <a:r>
                <a:rPr lang="en-US" sz="2400" b="0" i="0" u="none" strike="noStrike" cap="none">
                  <a:solidFill>
                    <a:srgbClr val="0046BE"/>
                  </a:solidFill>
                  <a:latin typeface="Arial"/>
                  <a:ea typeface="Arial"/>
                  <a:cs typeface="Arial"/>
                  <a:sym typeface="Arial"/>
                </a:rPr>
                <a:t>Most of </a:t>
              </a:r>
              <a:r>
                <a:rPr lang="en-US" sz="2400" b="1" i="0" u="none" strike="noStrike" cap="none">
                  <a:solidFill>
                    <a:srgbClr val="0046BE"/>
                  </a:solidFill>
                  <a:latin typeface="Arial"/>
                  <a:ea typeface="Arial"/>
                  <a:cs typeface="Arial"/>
                  <a:sym typeface="Arial"/>
                </a:rPr>
                <a:t>our customers </a:t>
              </a:r>
              <a:r>
                <a:rPr lang="en-US" sz="2400" b="0" i="0" u="none" strike="noStrike" cap="none">
                  <a:solidFill>
                    <a:srgbClr val="0046BE"/>
                  </a:solidFill>
                  <a:latin typeface="Arial"/>
                  <a:ea typeface="Arial"/>
                  <a:cs typeface="Arial"/>
                  <a:sym typeface="Arial"/>
                </a:rPr>
                <a:t>seem to be thoughtful go-getters, ambitious, active &amp; social.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46BE"/>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46BE"/>
                </a:solidFill>
                <a:latin typeface="Arial"/>
                <a:ea typeface="Arial"/>
                <a:cs typeface="Arial"/>
                <a:sym typeface="Arial"/>
              </a:endParaRPr>
            </a:p>
            <a:p>
              <a:pPr marL="8658" marR="314750" lvl="0" indent="0" algn="l" rtl="0">
                <a:lnSpc>
                  <a:spcPct val="100000"/>
                </a:lnSpc>
                <a:spcBef>
                  <a:spcPts val="600"/>
                </a:spcBef>
                <a:spcAft>
                  <a:spcPts val="0"/>
                </a:spcAft>
                <a:buClr>
                  <a:srgbClr val="0046BE"/>
                </a:buClr>
                <a:buSzPts val="2400"/>
                <a:buFont typeface="Arial"/>
                <a:buNone/>
              </a:pPr>
              <a:r>
                <a:rPr lang="en-US" sz="2400" b="1" i="0" u="none" strike="noStrike" cap="none">
                  <a:solidFill>
                    <a:srgbClr val="0046BE"/>
                  </a:solidFill>
                  <a:latin typeface="Arial"/>
                  <a:ea typeface="Arial"/>
                  <a:cs typeface="Arial"/>
                  <a:sym typeface="Arial"/>
                </a:rPr>
                <a:t>Technology excites them!</a:t>
              </a:r>
              <a:endParaRPr sz="1400" b="0" i="0" u="none" strike="noStrike" cap="none">
                <a:solidFill>
                  <a:srgbClr val="000000"/>
                </a:solidFill>
                <a:latin typeface="Arial"/>
                <a:ea typeface="Arial"/>
                <a:cs typeface="Arial"/>
                <a:sym typeface="Arial"/>
              </a:endParaRPr>
            </a:p>
            <a:p>
              <a:pPr marL="8658" marR="314750" lvl="0" indent="0" algn="l" rtl="0">
                <a:lnSpc>
                  <a:spcPct val="100000"/>
                </a:lnSpc>
                <a:spcBef>
                  <a:spcPts val="600"/>
                </a:spcBef>
                <a:spcAft>
                  <a:spcPts val="0"/>
                </a:spcAft>
                <a:buClr>
                  <a:srgbClr val="0046BE"/>
                </a:buClr>
                <a:buSzPts val="2400"/>
                <a:buFont typeface="Arial"/>
                <a:buNone/>
              </a:pPr>
              <a:r>
                <a:rPr lang="en-US" sz="2400" b="0" i="0" u="none" strike="noStrike" cap="none">
                  <a:solidFill>
                    <a:srgbClr val="0046BE"/>
                  </a:solidFill>
                  <a:latin typeface="Arial"/>
                  <a:ea typeface="Arial"/>
                  <a:cs typeface="Arial"/>
                  <a:sym typeface="Arial"/>
                </a:rPr>
                <a:t>They buy across categories, channels and price points —</a:t>
              </a:r>
              <a:endParaRPr sz="2400" b="0" i="0" u="none" strike="noStrike" cap="none">
                <a:solidFill>
                  <a:srgbClr val="0046BE"/>
                </a:solidFill>
                <a:latin typeface="Arial"/>
                <a:ea typeface="Arial"/>
                <a:cs typeface="Arial"/>
                <a:sym typeface="Arial"/>
              </a:endParaRPr>
            </a:p>
            <a:p>
              <a:pPr marL="8658" marR="314750" lvl="0" indent="0" algn="l" rtl="0">
                <a:lnSpc>
                  <a:spcPct val="100000"/>
                </a:lnSpc>
                <a:spcBef>
                  <a:spcPts val="600"/>
                </a:spcBef>
                <a:spcAft>
                  <a:spcPts val="0"/>
                </a:spcAft>
                <a:buClr>
                  <a:srgbClr val="0046BE"/>
                </a:buClr>
                <a:buSzPts val="2400"/>
                <a:buFont typeface="Arial"/>
                <a:buNone/>
              </a:pPr>
              <a:r>
                <a:rPr lang="en-US" sz="2400" b="0" i="0" u="none" strike="noStrike" cap="none">
                  <a:solidFill>
                    <a:srgbClr val="0046BE"/>
                  </a:solidFill>
                  <a:latin typeface="Arial"/>
                  <a:ea typeface="Arial"/>
                  <a:cs typeface="Arial"/>
                  <a:sym typeface="Arial"/>
                </a:rPr>
                <a:t>but they </a:t>
              </a:r>
              <a:r>
                <a:rPr lang="en-US" sz="2400" b="1" i="0" u="none" strike="noStrike" cap="none">
                  <a:solidFill>
                    <a:srgbClr val="0046BE"/>
                  </a:solidFill>
                  <a:latin typeface="Arial"/>
                  <a:ea typeface="Arial"/>
                  <a:cs typeface="Arial"/>
                  <a:sym typeface="Arial"/>
                </a:rPr>
                <a:t>need &amp; want help </a:t>
              </a:r>
              <a:r>
                <a:rPr lang="en-US" sz="2400" b="0" i="0" u="none" strike="noStrike" cap="none">
                  <a:solidFill>
                    <a:srgbClr val="0046BE"/>
                  </a:solidFill>
                  <a:latin typeface="Arial"/>
                  <a:ea typeface="Arial"/>
                  <a:cs typeface="Arial"/>
                  <a:sym typeface="Arial"/>
                </a:rPr>
                <a:t>with technology.</a:t>
              </a:r>
              <a:endParaRPr sz="2400" b="0" i="0" u="none" strike="noStrike" cap="none">
                <a:solidFill>
                  <a:srgbClr val="0046BE"/>
                </a:solidFill>
                <a:latin typeface="Arial"/>
                <a:ea typeface="Arial"/>
                <a:cs typeface="Arial"/>
                <a:sym typeface="Arial"/>
              </a:endParaRPr>
            </a:p>
            <a:p>
              <a:pPr marL="8658" marR="314750" lvl="0" indent="0" algn="l" rtl="0">
                <a:lnSpc>
                  <a:spcPct val="100000"/>
                </a:lnSpc>
                <a:spcBef>
                  <a:spcPts val="600"/>
                </a:spcBef>
                <a:spcAft>
                  <a:spcPts val="0"/>
                </a:spcAft>
                <a:buClr>
                  <a:schemeClr val="dk1"/>
                </a:buClr>
                <a:buSzPts val="2400"/>
                <a:buFont typeface="Arial"/>
                <a:buNone/>
              </a:pPr>
              <a:endParaRPr sz="2400" b="0" i="0" u="none" strike="noStrike" cap="none">
                <a:solidFill>
                  <a:srgbClr val="0046BE"/>
                </a:solidFill>
                <a:latin typeface="Arial"/>
                <a:ea typeface="Arial"/>
                <a:cs typeface="Arial"/>
                <a:sym typeface="Arial"/>
              </a:endParaRPr>
            </a:p>
          </p:txBody>
        </p:sp>
        <p:sp>
          <p:nvSpPr>
            <p:cNvPr id="513" name="Google Shape;513;g2ae472c8ff8_0_174"/>
            <p:cNvSpPr txBox="1"/>
            <p:nvPr/>
          </p:nvSpPr>
          <p:spPr>
            <a:xfrm>
              <a:off x="481446" y="6344113"/>
              <a:ext cx="99000" cy="146400"/>
            </a:xfrm>
            <a:prstGeom prst="rect">
              <a:avLst/>
            </a:prstGeom>
            <a:noFill/>
            <a:ln>
              <a:noFill/>
            </a:ln>
          </p:spPr>
          <p:txBody>
            <a:bodyPr spcFirstLastPara="1" wrap="square" lIns="0" tIns="20325" rIns="0" bIns="0" anchor="t" anchorCtr="0">
              <a:spAutoFit/>
            </a:bodyPr>
            <a:lstStyle/>
            <a:p>
              <a:pPr marL="17317" marR="0" lvl="0" indent="0" algn="l" rtl="0">
                <a:lnSpc>
                  <a:spcPct val="100000"/>
                </a:lnSpc>
                <a:spcBef>
                  <a:spcPts val="0"/>
                </a:spcBef>
                <a:spcAft>
                  <a:spcPts val="0"/>
                </a:spcAft>
                <a:buClr>
                  <a:srgbClr val="FFF300"/>
                </a:buClr>
                <a:buSzPts val="818"/>
                <a:buFont typeface="Arial"/>
                <a:buNone/>
              </a:pPr>
              <a:fld id="{00000000-1234-1234-1234-123412341234}" type="slidenum">
                <a:rPr lang="en-US" sz="818" b="0" i="0" u="none" strike="noStrike" cap="none">
                  <a:solidFill>
                    <a:srgbClr val="FFF300"/>
                  </a:solidFill>
                  <a:latin typeface="Arial"/>
                  <a:ea typeface="Arial"/>
                  <a:cs typeface="Arial"/>
                  <a:sym typeface="Arial"/>
                </a:rPr>
                <a:t>22</a:t>
              </a:fld>
              <a:endParaRPr sz="818" b="0" i="0" u="none" strike="noStrike" cap="none">
                <a:solidFill>
                  <a:srgbClr val="000000"/>
                </a:solidFill>
                <a:latin typeface="Arial"/>
                <a:ea typeface="Arial"/>
                <a:cs typeface="Arial"/>
                <a:sym typeface="Arial"/>
              </a:endParaRPr>
            </a:p>
          </p:txBody>
        </p:sp>
        <p:sp>
          <p:nvSpPr>
            <p:cNvPr id="514" name="Google Shape;514;g2ae472c8ff8_0_174"/>
            <p:cNvSpPr/>
            <p:nvPr/>
          </p:nvSpPr>
          <p:spPr>
            <a:xfrm>
              <a:off x="-3929" y="-24472"/>
              <a:ext cx="2987400" cy="1934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27"/>
                <a:buFont typeface="Arial"/>
                <a:buNone/>
              </a:pPr>
              <a:endParaRPr sz="1227" b="0" i="0" u="none" strike="noStrike" cap="none">
                <a:solidFill>
                  <a:srgbClr val="000000"/>
                </a:solidFill>
                <a:latin typeface="Arial"/>
                <a:ea typeface="Arial"/>
                <a:cs typeface="Arial"/>
                <a:sym typeface="Arial"/>
              </a:endParaRPr>
            </a:p>
          </p:txBody>
        </p:sp>
        <p:pic>
          <p:nvPicPr>
            <p:cNvPr id="515" name="Google Shape;515;g2ae472c8ff8_0_174"/>
            <p:cNvPicPr preferRelativeResize="0"/>
            <p:nvPr/>
          </p:nvPicPr>
          <p:blipFill rotWithShape="1">
            <a:blip r:embed="rId8">
              <a:alphaModFix/>
            </a:blip>
            <a:srcRect/>
            <a:stretch/>
          </p:blipFill>
          <p:spPr>
            <a:xfrm>
              <a:off x="-3929" y="1909523"/>
              <a:ext cx="5156315" cy="4948477"/>
            </a:xfrm>
            <a:prstGeom prst="rect">
              <a:avLst/>
            </a:prstGeom>
            <a:noFill/>
            <a:ln>
              <a:noFill/>
            </a:ln>
          </p:spPr>
        </p:pic>
        <p:pic>
          <p:nvPicPr>
            <p:cNvPr id="516" name="Google Shape;516;g2ae472c8ff8_0_174"/>
            <p:cNvPicPr preferRelativeResize="0"/>
            <p:nvPr/>
          </p:nvPicPr>
          <p:blipFill rotWithShape="1">
            <a:blip r:embed="rId9">
              <a:alphaModFix/>
            </a:blip>
            <a:srcRect b="21234"/>
            <a:stretch/>
          </p:blipFill>
          <p:spPr>
            <a:xfrm>
              <a:off x="2971800" y="-23450"/>
              <a:ext cx="2198081" cy="1933994"/>
            </a:xfrm>
            <a:prstGeom prst="rect">
              <a:avLst/>
            </a:prstGeom>
            <a:noFill/>
            <a:ln>
              <a:noFill/>
            </a:ln>
          </p:spPr>
        </p:pic>
        <p:pic>
          <p:nvPicPr>
            <p:cNvPr id="517" name="Google Shape;517;g2ae472c8ff8_0_174" descr="A screenshot of a social media post&#10;&#10;Description generated with very high confidence"/>
            <p:cNvPicPr preferRelativeResize="0"/>
            <p:nvPr/>
          </p:nvPicPr>
          <p:blipFill rotWithShape="1">
            <a:blip r:embed="rId10">
              <a:alphaModFix/>
            </a:blip>
            <a:srcRect/>
            <a:stretch/>
          </p:blipFill>
          <p:spPr>
            <a:xfrm>
              <a:off x="5152297" y="3194534"/>
              <a:ext cx="2437689" cy="2127235"/>
            </a:xfrm>
            <a:prstGeom prst="rect">
              <a:avLst/>
            </a:prstGeom>
            <a:noFill/>
            <a:ln>
              <a:noFill/>
            </a:ln>
          </p:spPr>
        </p:pic>
        <p:pic>
          <p:nvPicPr>
            <p:cNvPr id="518" name="Google Shape;518;g2ae472c8ff8_0_174"/>
            <p:cNvPicPr preferRelativeResize="0"/>
            <p:nvPr/>
          </p:nvPicPr>
          <p:blipFill rotWithShape="1">
            <a:blip r:embed="rId11">
              <a:alphaModFix/>
            </a:blip>
            <a:srcRect/>
            <a:stretch/>
          </p:blipFill>
          <p:spPr>
            <a:xfrm>
              <a:off x="7563644" y="-23450"/>
              <a:ext cx="2386537" cy="2461781"/>
            </a:xfrm>
            <a:prstGeom prst="rect">
              <a:avLst/>
            </a:prstGeom>
            <a:noFill/>
            <a:ln>
              <a:noFill/>
            </a:ln>
          </p:spPr>
        </p:pic>
      </p:grpSp>
      <p:sp>
        <p:nvSpPr>
          <p:cNvPr id="519" name="Google Shape;519;g2ae472c8ff8_0_174"/>
          <p:cNvSpPr/>
          <p:nvPr/>
        </p:nvSpPr>
        <p:spPr>
          <a:xfrm>
            <a:off x="-14334" y="-24472"/>
            <a:ext cx="12195900" cy="6894600"/>
          </a:xfrm>
          <a:prstGeom prst="rect">
            <a:avLst/>
          </a:prstGeom>
          <a:solidFill>
            <a:schemeClr val="lt2">
              <a:alpha val="7254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6BE"/>
              </a:solidFill>
              <a:latin typeface="Arial"/>
              <a:ea typeface="Arial"/>
              <a:cs typeface="Arial"/>
              <a:sym typeface="Arial"/>
            </a:endParaRPr>
          </a:p>
        </p:txBody>
      </p:sp>
      <p:sp>
        <p:nvSpPr>
          <p:cNvPr id="520" name="Google Shape;520;g2ae472c8ff8_0_174"/>
          <p:cNvSpPr/>
          <p:nvPr/>
        </p:nvSpPr>
        <p:spPr>
          <a:xfrm>
            <a:off x="-14334" y="-24472"/>
            <a:ext cx="12195900" cy="6894600"/>
          </a:xfrm>
          <a:prstGeom prst="rect">
            <a:avLst/>
          </a:prstGeom>
          <a:solidFill>
            <a:srgbClr val="FFF200">
              <a:alpha val="4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46BE"/>
              </a:solidFill>
              <a:latin typeface="Arial"/>
              <a:ea typeface="Arial"/>
              <a:cs typeface="Arial"/>
              <a:sym typeface="Arial"/>
            </a:endParaRPr>
          </a:p>
        </p:txBody>
      </p:sp>
      <p:sp>
        <p:nvSpPr>
          <p:cNvPr id="521" name="Google Shape;521;g2ae472c8ff8_0_174"/>
          <p:cNvSpPr/>
          <p:nvPr/>
        </p:nvSpPr>
        <p:spPr>
          <a:xfrm>
            <a:off x="967655" y="1093076"/>
            <a:ext cx="3089400" cy="180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6BE"/>
              </a:solidFill>
              <a:latin typeface="Arial"/>
              <a:ea typeface="Arial"/>
              <a:cs typeface="Arial"/>
              <a:sym typeface="Arial"/>
            </a:endParaRPr>
          </a:p>
        </p:txBody>
      </p:sp>
      <p:sp>
        <p:nvSpPr>
          <p:cNvPr id="522" name="Google Shape;522;g2ae472c8ff8_0_174"/>
          <p:cNvSpPr txBox="1">
            <a:spLocks noGrp="1"/>
          </p:cNvSpPr>
          <p:nvPr>
            <p:ph type="ctrTitle"/>
          </p:nvPr>
        </p:nvSpPr>
        <p:spPr>
          <a:xfrm>
            <a:off x="843018" y="2951957"/>
            <a:ext cx="10908300" cy="886500"/>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Clr>
                <a:schemeClr val="dk1"/>
              </a:buClr>
              <a:buSzPts val="7200"/>
              <a:buFont typeface="Arial"/>
              <a:buNone/>
            </a:pPr>
            <a:r>
              <a:rPr lang="en-US" b="1"/>
              <a:t>Thank you for the time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g2b0973dc28f_0_1"/>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173" name="Google Shape;173;g2b0973dc28f_0_1"/>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174" name="Google Shape;174;g2b0973dc28f_0_1"/>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175" name="Google Shape;175;g2b0973dc28f_0_1"/>
          <p:cNvSpPr txBox="1"/>
          <p:nvPr/>
        </p:nvSpPr>
        <p:spPr>
          <a:xfrm>
            <a:off x="227516" y="6555001"/>
            <a:ext cx="5868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176" name="Google Shape;176;g2b0973dc28f_0_1"/>
          <p:cNvSpPr txBox="1"/>
          <p:nvPr/>
        </p:nvSpPr>
        <p:spPr>
          <a:xfrm>
            <a:off x="695235" y="3873305"/>
            <a:ext cx="10986300" cy="443400"/>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endParaRPr sz="3200" b="1" i="0" u="none" strike="noStrike" cap="none">
              <a:solidFill>
                <a:schemeClr val="lt1"/>
              </a:solidFill>
              <a:latin typeface="Arial"/>
              <a:ea typeface="Arial"/>
              <a:cs typeface="Arial"/>
              <a:sym typeface="Arial"/>
            </a:endParaRPr>
          </a:p>
        </p:txBody>
      </p:sp>
      <p:sp>
        <p:nvSpPr>
          <p:cNvPr id="177" name="Google Shape;177;g2b0973dc28f_0_1"/>
          <p:cNvSpPr txBox="1"/>
          <p:nvPr/>
        </p:nvSpPr>
        <p:spPr>
          <a:xfrm>
            <a:off x="706620" y="2996120"/>
            <a:ext cx="10974900" cy="812700"/>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Clr>
                <a:schemeClr val="accent1"/>
              </a:buClr>
              <a:buSzPts val="7200"/>
              <a:buFont typeface="Arial"/>
              <a:buNone/>
            </a:pPr>
            <a:r>
              <a:rPr lang="en-US" sz="6600" b="1">
                <a:solidFill>
                  <a:srgbClr val="FFF200"/>
                </a:solidFill>
              </a:rPr>
              <a:t>Exploratory Data Analysis</a:t>
            </a:r>
            <a:endParaRPr sz="6600" b="1" i="0" u="none" strike="noStrike" cap="none">
              <a:solidFill>
                <a:srgbClr val="FFF300"/>
              </a:solidFill>
              <a:latin typeface="Arial"/>
              <a:ea typeface="Arial"/>
              <a:cs typeface="Arial"/>
              <a:sym typeface="Arial"/>
            </a:endParaRPr>
          </a:p>
        </p:txBody>
      </p:sp>
      <p:sp>
        <p:nvSpPr>
          <p:cNvPr id="178" name="Google Shape;178;g2b0973dc28f_0_1"/>
          <p:cNvSpPr txBox="1"/>
          <p:nvPr/>
        </p:nvSpPr>
        <p:spPr>
          <a:xfrm>
            <a:off x="695235" y="3873305"/>
            <a:ext cx="10986300" cy="443400"/>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r>
              <a:rPr lang="en-US" sz="3200" b="1">
                <a:solidFill>
                  <a:schemeClr val="lt1"/>
                </a:solidFill>
              </a:rPr>
              <a:t>Words &amp; Labels</a:t>
            </a:r>
            <a:endParaRPr sz="3200" b="1" i="0" u="none" strike="noStrike" cap="none">
              <a:solidFill>
                <a:schemeClr val="lt1"/>
              </a:solidFill>
              <a:latin typeface="Arial"/>
              <a:ea typeface="Arial"/>
              <a:cs typeface="Arial"/>
              <a:sym typeface="Arial"/>
            </a:endParaRPr>
          </a:p>
        </p:txBody>
      </p:sp>
      <p:cxnSp>
        <p:nvCxnSpPr>
          <p:cNvPr id="2" name="Google Shape;174;g2b0973dc28f_0_1">
            <a:extLst>
              <a:ext uri="{FF2B5EF4-FFF2-40B4-BE49-F238E27FC236}">
                <a16:creationId xmlns:a16="http://schemas.microsoft.com/office/drawing/2014/main" id="{4D0D8650-46CC-9373-CEBE-EC8913A84CAC}"/>
              </a:ext>
            </a:extLst>
          </p:cNvPr>
          <p:cNvCxnSpPr/>
          <p:nvPr/>
        </p:nvCxnSpPr>
        <p:spPr>
          <a:xfrm>
            <a:off x="301313" y="4561094"/>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4" name="Google Shape;174;g2b0973dc28f_0_1">
            <a:extLst>
              <a:ext uri="{FF2B5EF4-FFF2-40B4-BE49-F238E27FC236}">
                <a16:creationId xmlns:a16="http://schemas.microsoft.com/office/drawing/2014/main" id="{355B1A3D-5511-5BE0-7AA9-DFF230E37F1F}"/>
              </a:ext>
            </a:extLst>
          </p:cNvPr>
          <p:cNvCxnSpPr/>
          <p:nvPr/>
        </p:nvCxnSpPr>
        <p:spPr>
          <a:xfrm>
            <a:off x="301313" y="2552184"/>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9" name="矩形: 圆角 5">
            <a:extLst>
              <a:ext uri="{FF2B5EF4-FFF2-40B4-BE49-F238E27FC236}">
                <a16:creationId xmlns:a16="http://schemas.microsoft.com/office/drawing/2014/main" id="{30746C65-DDFD-9C6C-3268-C9137336F507}"/>
              </a:ext>
            </a:extLst>
          </p:cNvPr>
          <p:cNvSpPr>
            <a:spLocks noChangeAspect="1"/>
          </p:cNvSpPr>
          <p:nvPr/>
        </p:nvSpPr>
        <p:spPr>
          <a:xfrm>
            <a:off x="3397232" y="1024133"/>
            <a:ext cx="8256963" cy="5215299"/>
          </a:xfrm>
          <a:prstGeom prst="roundRect">
            <a:avLst>
              <a:gd name="adj" fmla="val 8337"/>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1">
            <a:extLst>
              <a:ext uri="{FF2B5EF4-FFF2-40B4-BE49-F238E27FC236}">
                <a16:creationId xmlns:a16="http://schemas.microsoft.com/office/drawing/2014/main" id="{0C2DFF9A-0277-279B-DBDA-5FF57902DE61}"/>
              </a:ext>
            </a:extLst>
          </p:cNvPr>
          <p:cNvSpPr>
            <a:spLocks noChangeAspect="1"/>
          </p:cNvSpPr>
          <p:nvPr/>
        </p:nvSpPr>
        <p:spPr>
          <a:xfrm>
            <a:off x="515938" y="1154605"/>
            <a:ext cx="2685359" cy="2394372"/>
          </a:xfrm>
          <a:prstGeom prst="roundRect">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dirty="0"/>
          </a:p>
        </p:txBody>
      </p:sp>
      <p:pic>
        <p:nvPicPr>
          <p:cNvPr id="228" name="Google Shape;228;p26"/>
          <p:cNvPicPr preferRelativeResize="0"/>
          <p:nvPr/>
        </p:nvPicPr>
        <p:blipFill rotWithShape="1">
          <a:blip r:embed="rId3">
            <a:alphaModFix/>
          </a:blip>
          <a:srcRect/>
          <a:stretch/>
        </p:blipFill>
        <p:spPr>
          <a:xfrm>
            <a:off x="301313" y="6106150"/>
            <a:ext cx="717847" cy="425391"/>
          </a:xfrm>
          <a:prstGeom prst="rect">
            <a:avLst/>
          </a:prstGeom>
          <a:noFill/>
          <a:ln>
            <a:noFill/>
          </a:ln>
        </p:spPr>
      </p:pic>
      <p:cxnSp>
        <p:nvCxnSpPr>
          <p:cNvPr id="229" name="Google Shape;229;p26"/>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230" name="Google Shape;230;p26"/>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31" name="Google Shape;231;p26"/>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232" name="Google Shape;232;p26"/>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FF300"/>
                </a:solidFill>
                <a:latin typeface="Arial"/>
                <a:ea typeface="Arial"/>
                <a:cs typeface="Arial"/>
                <a:sym typeface="Arial"/>
              </a:rPr>
              <a:t>Exploratory Data Analysis</a:t>
            </a:r>
            <a:r>
              <a:rPr lang="en-US" sz="3600" b="1">
                <a:solidFill>
                  <a:srgbClr val="FFF300"/>
                </a:solidFill>
              </a:rPr>
              <a:t>: Words</a:t>
            </a:r>
            <a:endParaRPr/>
          </a:p>
        </p:txBody>
      </p:sp>
      <p:sp>
        <p:nvSpPr>
          <p:cNvPr id="8" name="文本框 8">
            <a:extLst>
              <a:ext uri="{FF2B5EF4-FFF2-40B4-BE49-F238E27FC236}">
                <a16:creationId xmlns:a16="http://schemas.microsoft.com/office/drawing/2014/main" id="{6F7F11CA-82BD-AD66-1505-F68CD689D177}"/>
              </a:ext>
            </a:extLst>
          </p:cNvPr>
          <p:cNvSpPr txBox="1">
            <a:spLocks noChangeAspect="1"/>
          </p:cNvSpPr>
          <p:nvPr/>
        </p:nvSpPr>
        <p:spPr>
          <a:xfrm>
            <a:off x="746202" y="1452730"/>
            <a:ext cx="697627" cy="646331"/>
          </a:xfrm>
          <a:prstGeom prst="rect">
            <a:avLst/>
          </a:prstGeom>
          <a:solidFill>
            <a:srgbClr val="0446BE"/>
          </a:solid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3600" b="1" dirty="0">
                <a:solidFill>
                  <a:schemeClr val="accent1">
                    <a:lumMod val="60000"/>
                    <a:lumOff val="40000"/>
                  </a:schemeClr>
                </a:solidFill>
              </a:rPr>
              <a:t>01</a:t>
            </a:r>
          </a:p>
        </p:txBody>
      </p:sp>
      <p:sp>
        <p:nvSpPr>
          <p:cNvPr id="9" name="文本框 9">
            <a:extLst>
              <a:ext uri="{FF2B5EF4-FFF2-40B4-BE49-F238E27FC236}">
                <a16:creationId xmlns:a16="http://schemas.microsoft.com/office/drawing/2014/main" id="{054A4623-0460-D8F2-8451-84D60DE4249F}"/>
              </a:ext>
            </a:extLst>
          </p:cNvPr>
          <p:cNvSpPr txBox="1">
            <a:spLocks noChangeAspect="1"/>
          </p:cNvSpPr>
          <p:nvPr/>
        </p:nvSpPr>
        <p:spPr>
          <a:xfrm>
            <a:off x="746202" y="2150276"/>
            <a:ext cx="2685359" cy="83099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2400" b="1" dirty="0">
                <a:solidFill>
                  <a:srgbClr val="FFF300"/>
                </a:solidFill>
              </a:rPr>
              <a:t>Issue of extensive text</a:t>
            </a:r>
            <a:endParaRPr lang="en-US" altLang="zh-CN" sz="2200" b="1" dirty="0"/>
          </a:p>
        </p:txBody>
      </p:sp>
      <p:sp>
        <p:nvSpPr>
          <p:cNvPr id="14" name="矩形: 圆角 11">
            <a:extLst>
              <a:ext uri="{FF2B5EF4-FFF2-40B4-BE49-F238E27FC236}">
                <a16:creationId xmlns:a16="http://schemas.microsoft.com/office/drawing/2014/main" id="{606E6BF2-FBCE-683E-FC91-E548AC3F157A}"/>
              </a:ext>
            </a:extLst>
          </p:cNvPr>
          <p:cNvSpPr>
            <a:spLocks noChangeAspect="1"/>
          </p:cNvSpPr>
          <p:nvPr/>
        </p:nvSpPr>
        <p:spPr>
          <a:xfrm>
            <a:off x="515938" y="3688317"/>
            <a:ext cx="2685359" cy="2488343"/>
          </a:xfrm>
          <a:prstGeom prst="roundRect">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dirty="0"/>
          </a:p>
        </p:txBody>
      </p:sp>
      <p:sp>
        <p:nvSpPr>
          <p:cNvPr id="15" name="文本框 8">
            <a:extLst>
              <a:ext uri="{FF2B5EF4-FFF2-40B4-BE49-F238E27FC236}">
                <a16:creationId xmlns:a16="http://schemas.microsoft.com/office/drawing/2014/main" id="{EEBE60E1-F3EE-866B-60CA-F0BE38B0E58D}"/>
              </a:ext>
            </a:extLst>
          </p:cNvPr>
          <p:cNvSpPr txBox="1">
            <a:spLocks noChangeAspect="1"/>
          </p:cNvSpPr>
          <p:nvPr/>
        </p:nvSpPr>
        <p:spPr>
          <a:xfrm>
            <a:off x="726964" y="3960566"/>
            <a:ext cx="697627" cy="646331"/>
          </a:xfrm>
          <a:prstGeom prst="rect">
            <a:avLst/>
          </a:prstGeom>
          <a:solidFill>
            <a:srgbClr val="0446BE"/>
          </a:solid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3600" b="1" dirty="0">
                <a:solidFill>
                  <a:schemeClr val="accent4">
                    <a:lumMod val="60000"/>
                    <a:lumOff val="40000"/>
                  </a:schemeClr>
                </a:solidFill>
              </a:rPr>
              <a:t>02</a:t>
            </a:r>
            <a:endParaRPr lang="en-GB" sz="3600" b="1" dirty="0">
              <a:solidFill>
                <a:schemeClr val="accent4">
                  <a:lumMod val="60000"/>
                  <a:lumOff val="40000"/>
                </a:schemeClr>
              </a:solidFill>
            </a:endParaRPr>
          </a:p>
        </p:txBody>
      </p:sp>
      <p:sp>
        <p:nvSpPr>
          <p:cNvPr id="13" name="文本框 9">
            <a:extLst>
              <a:ext uri="{FF2B5EF4-FFF2-40B4-BE49-F238E27FC236}">
                <a16:creationId xmlns:a16="http://schemas.microsoft.com/office/drawing/2014/main" id="{5431DE8A-4663-1C14-001B-951C9617817B}"/>
              </a:ext>
            </a:extLst>
          </p:cNvPr>
          <p:cNvSpPr txBox="1">
            <a:spLocks noChangeAspect="1"/>
          </p:cNvSpPr>
          <p:nvPr/>
        </p:nvSpPr>
        <p:spPr>
          <a:xfrm>
            <a:off x="660236" y="4676567"/>
            <a:ext cx="2898849" cy="97872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95250" marR="0" lvl="0" algn="l" rtl="0">
              <a:lnSpc>
                <a:spcPct val="80000"/>
              </a:lnSpc>
              <a:spcBef>
                <a:spcPts val="0"/>
              </a:spcBef>
              <a:spcAft>
                <a:spcPts val="0"/>
              </a:spcAft>
              <a:buClr>
                <a:srgbClr val="FFF300"/>
              </a:buClr>
              <a:buSzPts val="2100"/>
            </a:pPr>
            <a:r>
              <a:rPr lang="en-US" altLang="zh-CN" sz="2400" b="1" dirty="0">
                <a:solidFill>
                  <a:srgbClr val="FFF300"/>
                </a:solidFill>
              </a:rPr>
              <a:t>Necessity </a:t>
            </a:r>
          </a:p>
          <a:p>
            <a:pPr marL="95250" marR="0" lvl="0" algn="l" rtl="0">
              <a:lnSpc>
                <a:spcPct val="80000"/>
              </a:lnSpc>
              <a:spcBef>
                <a:spcPts val="0"/>
              </a:spcBef>
              <a:spcAft>
                <a:spcPts val="0"/>
              </a:spcAft>
              <a:buClr>
                <a:srgbClr val="FFF300"/>
              </a:buClr>
              <a:buSzPts val="2100"/>
            </a:pPr>
            <a:r>
              <a:rPr lang="en-US" altLang="zh-CN" sz="2400" b="1" dirty="0">
                <a:solidFill>
                  <a:srgbClr val="FFF300"/>
                </a:solidFill>
              </a:rPr>
              <a:t>of text preprocessing</a:t>
            </a:r>
          </a:p>
        </p:txBody>
      </p:sp>
      <p:pic>
        <p:nvPicPr>
          <p:cNvPr id="1028" name="Picture 4">
            <a:extLst>
              <a:ext uri="{FF2B5EF4-FFF2-40B4-BE49-F238E27FC236}">
                <a16:creationId xmlns:a16="http://schemas.microsoft.com/office/drawing/2014/main" id="{84B0867C-CCEA-2DFF-091B-7A47919DD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4839" y="1284015"/>
            <a:ext cx="7740197" cy="4673265"/>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35" name="Google Shape;235;p26"/>
          <p:cNvCxnSpPr>
            <a:cxnSpLocks/>
          </p:cNvCxnSpPr>
          <p:nvPr/>
        </p:nvCxnSpPr>
        <p:spPr>
          <a:xfrm flipV="1">
            <a:off x="6166477" y="2356208"/>
            <a:ext cx="0" cy="3209463"/>
          </a:xfrm>
          <a:prstGeom prst="straightConnector1">
            <a:avLst/>
          </a:prstGeom>
          <a:noFill/>
          <a:ln w="25400" cap="rnd" cmpd="sng">
            <a:solidFill>
              <a:srgbClr val="FF0000"/>
            </a:solidFill>
            <a:prstDash val="solid"/>
            <a:round/>
            <a:headEnd type="none" w="med" len="med"/>
            <a:tailEnd type="none" w="med" len="med"/>
          </a:ln>
        </p:spPr>
      </p:cxnSp>
      <p:sp>
        <p:nvSpPr>
          <p:cNvPr id="236" name="Google Shape;236;p26"/>
          <p:cNvSpPr txBox="1"/>
          <p:nvPr/>
        </p:nvSpPr>
        <p:spPr>
          <a:xfrm>
            <a:off x="6297175" y="2371849"/>
            <a:ext cx="2475766" cy="135422"/>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None/>
            </a:pPr>
            <a:r>
              <a:rPr lang="en-US" sz="1100" i="1" dirty="0">
                <a:solidFill>
                  <a:srgbClr val="FFF300"/>
                </a:solidFill>
              </a:rPr>
              <a:t>Average word count</a:t>
            </a:r>
            <a:endParaRPr sz="1100" i="1" dirty="0">
              <a:solidFill>
                <a:srgbClr val="FFF300"/>
              </a:solidFill>
            </a:endParaRPr>
          </a:p>
        </p:txBody>
      </p:sp>
      <p:pic>
        <p:nvPicPr>
          <p:cNvPr id="22" name="图片 21">
            <a:extLst>
              <a:ext uri="{FF2B5EF4-FFF2-40B4-BE49-F238E27FC236}">
                <a16:creationId xmlns:a16="http://schemas.microsoft.com/office/drawing/2014/main" id="{DBC079A7-7342-7D2B-04F5-E5AC13FB41D9}"/>
              </a:ext>
            </a:extLst>
          </p:cNvPr>
          <p:cNvPicPr>
            <a:picLocks noChangeAspect="1"/>
          </p:cNvPicPr>
          <p:nvPr/>
        </p:nvPicPr>
        <p:blipFill>
          <a:blip r:embed="rId5"/>
          <a:stretch>
            <a:fillRect/>
          </a:stretch>
        </p:blipFill>
        <p:spPr>
          <a:xfrm>
            <a:off x="3724838" y="1429964"/>
            <a:ext cx="2742850" cy="330577"/>
          </a:xfrm>
          <a:prstGeom prst="rect">
            <a:avLst/>
          </a:prstGeom>
        </p:spPr>
      </p:pic>
      <p:pic>
        <p:nvPicPr>
          <p:cNvPr id="21" name="图片 20">
            <a:extLst>
              <a:ext uri="{FF2B5EF4-FFF2-40B4-BE49-F238E27FC236}">
                <a16:creationId xmlns:a16="http://schemas.microsoft.com/office/drawing/2014/main" id="{C412CA1E-2350-A64C-95A5-94D8CC0FC3D6}"/>
              </a:ext>
            </a:extLst>
          </p:cNvPr>
          <p:cNvPicPr>
            <a:picLocks noChangeAspect="1"/>
          </p:cNvPicPr>
          <p:nvPr/>
        </p:nvPicPr>
        <p:blipFill>
          <a:blip r:embed="rId6"/>
          <a:stretch>
            <a:fillRect/>
          </a:stretch>
        </p:blipFill>
        <p:spPr>
          <a:xfrm>
            <a:off x="6095999" y="1219261"/>
            <a:ext cx="3021557" cy="349681"/>
          </a:xfrm>
          <a:prstGeom prst="rect">
            <a:avLst/>
          </a:prstGeom>
        </p:spPr>
      </p:pic>
      <p:sp>
        <p:nvSpPr>
          <p:cNvPr id="27" name="矩形 26">
            <a:extLst>
              <a:ext uri="{FF2B5EF4-FFF2-40B4-BE49-F238E27FC236}">
                <a16:creationId xmlns:a16="http://schemas.microsoft.com/office/drawing/2014/main" id="{7B169ECB-F604-DBCA-7CB6-7F06949A75F7}"/>
              </a:ext>
            </a:extLst>
          </p:cNvPr>
          <p:cNvSpPr/>
          <p:nvPr/>
        </p:nvSpPr>
        <p:spPr>
          <a:xfrm>
            <a:off x="3724840" y="1579696"/>
            <a:ext cx="7755288" cy="4313306"/>
          </a:xfrm>
          <a:prstGeom prst="rect">
            <a:avLst/>
          </a:prstGeom>
          <a:noFill/>
          <a:ln w="19050" cap="rnd">
            <a:solidFill>
              <a:schemeClr val="accent1">
                <a:lumMod val="40000"/>
                <a:lumOff val="60000"/>
              </a:schemeClr>
            </a:solidFill>
            <a:prstDash val="dash"/>
            <a:round/>
            <a:extLst>
              <a:ext uri="{C807C97D-BFC1-408E-A445-0C87EB9F89A2}">
                <ask:lineSketchStyleProps xmlns:ask="http://schemas.microsoft.com/office/drawing/2018/sketchyshapes" sd="1219033472">
                  <a:custGeom>
                    <a:avLst/>
                    <a:gdLst>
                      <a:gd name="connsiteX0" fmla="*/ 0 w 7160779"/>
                      <a:gd name="connsiteY0" fmla="*/ 0 h 3654000"/>
                      <a:gd name="connsiteX1" fmla="*/ 525124 w 7160779"/>
                      <a:gd name="connsiteY1" fmla="*/ 0 h 3654000"/>
                      <a:gd name="connsiteX2" fmla="*/ 907032 w 7160779"/>
                      <a:gd name="connsiteY2" fmla="*/ 0 h 3654000"/>
                      <a:gd name="connsiteX3" fmla="*/ 1646979 w 7160779"/>
                      <a:gd name="connsiteY3" fmla="*/ 0 h 3654000"/>
                      <a:gd name="connsiteX4" fmla="*/ 2172103 w 7160779"/>
                      <a:gd name="connsiteY4" fmla="*/ 0 h 3654000"/>
                      <a:gd name="connsiteX5" fmla="*/ 2697227 w 7160779"/>
                      <a:gd name="connsiteY5" fmla="*/ 0 h 3654000"/>
                      <a:gd name="connsiteX6" fmla="*/ 3437174 w 7160779"/>
                      <a:gd name="connsiteY6" fmla="*/ 0 h 3654000"/>
                      <a:gd name="connsiteX7" fmla="*/ 3890690 w 7160779"/>
                      <a:gd name="connsiteY7" fmla="*/ 0 h 3654000"/>
                      <a:gd name="connsiteX8" fmla="*/ 4630637 w 7160779"/>
                      <a:gd name="connsiteY8" fmla="*/ 0 h 3654000"/>
                      <a:gd name="connsiteX9" fmla="*/ 5370584 w 7160779"/>
                      <a:gd name="connsiteY9" fmla="*/ 0 h 3654000"/>
                      <a:gd name="connsiteX10" fmla="*/ 5967316 w 7160779"/>
                      <a:gd name="connsiteY10" fmla="*/ 0 h 3654000"/>
                      <a:gd name="connsiteX11" fmla="*/ 7160779 w 7160779"/>
                      <a:gd name="connsiteY11" fmla="*/ 0 h 3654000"/>
                      <a:gd name="connsiteX12" fmla="*/ 7160779 w 7160779"/>
                      <a:gd name="connsiteY12" fmla="*/ 485460 h 3654000"/>
                      <a:gd name="connsiteX13" fmla="*/ 7160779 w 7160779"/>
                      <a:gd name="connsiteY13" fmla="*/ 897840 h 3654000"/>
                      <a:gd name="connsiteX14" fmla="*/ 7160779 w 7160779"/>
                      <a:gd name="connsiteY14" fmla="*/ 1419840 h 3654000"/>
                      <a:gd name="connsiteX15" fmla="*/ 7160779 w 7160779"/>
                      <a:gd name="connsiteY15" fmla="*/ 1941840 h 3654000"/>
                      <a:gd name="connsiteX16" fmla="*/ 7160779 w 7160779"/>
                      <a:gd name="connsiteY16" fmla="*/ 2463840 h 3654000"/>
                      <a:gd name="connsiteX17" fmla="*/ 7160779 w 7160779"/>
                      <a:gd name="connsiteY17" fmla="*/ 3022380 h 3654000"/>
                      <a:gd name="connsiteX18" fmla="*/ 7160779 w 7160779"/>
                      <a:gd name="connsiteY18" fmla="*/ 3654000 h 3654000"/>
                      <a:gd name="connsiteX19" fmla="*/ 6492440 w 7160779"/>
                      <a:gd name="connsiteY19" fmla="*/ 3654000 h 3654000"/>
                      <a:gd name="connsiteX20" fmla="*/ 6038924 w 7160779"/>
                      <a:gd name="connsiteY20" fmla="*/ 3654000 h 3654000"/>
                      <a:gd name="connsiteX21" fmla="*/ 5298976 w 7160779"/>
                      <a:gd name="connsiteY21" fmla="*/ 3654000 h 3654000"/>
                      <a:gd name="connsiteX22" fmla="*/ 4702245 w 7160779"/>
                      <a:gd name="connsiteY22" fmla="*/ 3654000 h 3654000"/>
                      <a:gd name="connsiteX23" fmla="*/ 4248729 w 7160779"/>
                      <a:gd name="connsiteY23" fmla="*/ 3654000 h 3654000"/>
                      <a:gd name="connsiteX24" fmla="*/ 3651997 w 7160779"/>
                      <a:gd name="connsiteY24" fmla="*/ 3654000 h 3654000"/>
                      <a:gd name="connsiteX25" fmla="*/ 3270089 w 7160779"/>
                      <a:gd name="connsiteY25" fmla="*/ 3654000 h 3654000"/>
                      <a:gd name="connsiteX26" fmla="*/ 2888181 w 7160779"/>
                      <a:gd name="connsiteY26" fmla="*/ 3654000 h 3654000"/>
                      <a:gd name="connsiteX27" fmla="*/ 2291449 w 7160779"/>
                      <a:gd name="connsiteY27" fmla="*/ 3654000 h 3654000"/>
                      <a:gd name="connsiteX28" fmla="*/ 1837933 w 7160779"/>
                      <a:gd name="connsiteY28" fmla="*/ 3654000 h 3654000"/>
                      <a:gd name="connsiteX29" fmla="*/ 1169594 w 7160779"/>
                      <a:gd name="connsiteY29" fmla="*/ 3654000 h 3654000"/>
                      <a:gd name="connsiteX30" fmla="*/ 716078 w 7160779"/>
                      <a:gd name="connsiteY30" fmla="*/ 3654000 h 3654000"/>
                      <a:gd name="connsiteX31" fmla="*/ 0 w 7160779"/>
                      <a:gd name="connsiteY31" fmla="*/ 3654000 h 3654000"/>
                      <a:gd name="connsiteX32" fmla="*/ 0 w 7160779"/>
                      <a:gd name="connsiteY32" fmla="*/ 3241620 h 3654000"/>
                      <a:gd name="connsiteX33" fmla="*/ 0 w 7160779"/>
                      <a:gd name="connsiteY33" fmla="*/ 2792700 h 3654000"/>
                      <a:gd name="connsiteX34" fmla="*/ 0 w 7160779"/>
                      <a:gd name="connsiteY34" fmla="*/ 2234160 h 3654000"/>
                      <a:gd name="connsiteX35" fmla="*/ 0 w 7160779"/>
                      <a:gd name="connsiteY35" fmla="*/ 1639080 h 3654000"/>
                      <a:gd name="connsiteX36" fmla="*/ 0 w 7160779"/>
                      <a:gd name="connsiteY36" fmla="*/ 1153620 h 3654000"/>
                      <a:gd name="connsiteX37" fmla="*/ 0 w 7160779"/>
                      <a:gd name="connsiteY37" fmla="*/ 558540 h 3654000"/>
                      <a:gd name="connsiteX38" fmla="*/ 0 w 7160779"/>
                      <a:gd name="connsiteY38" fmla="*/ 0 h 36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60779" h="3654000" extrusionOk="0">
                        <a:moveTo>
                          <a:pt x="0" y="0"/>
                        </a:moveTo>
                        <a:cubicBezTo>
                          <a:pt x="151126" y="-27032"/>
                          <a:pt x="376184" y="20771"/>
                          <a:pt x="525124" y="0"/>
                        </a:cubicBezTo>
                        <a:cubicBezTo>
                          <a:pt x="674064" y="-20771"/>
                          <a:pt x="742545" y="4866"/>
                          <a:pt x="907032" y="0"/>
                        </a:cubicBezTo>
                        <a:cubicBezTo>
                          <a:pt x="1071519" y="-4866"/>
                          <a:pt x="1405141" y="24389"/>
                          <a:pt x="1646979" y="0"/>
                        </a:cubicBezTo>
                        <a:cubicBezTo>
                          <a:pt x="1888817" y="-24389"/>
                          <a:pt x="1946925" y="40298"/>
                          <a:pt x="2172103" y="0"/>
                        </a:cubicBezTo>
                        <a:cubicBezTo>
                          <a:pt x="2397281" y="-40298"/>
                          <a:pt x="2492034" y="185"/>
                          <a:pt x="2697227" y="0"/>
                        </a:cubicBezTo>
                        <a:cubicBezTo>
                          <a:pt x="2902420" y="-185"/>
                          <a:pt x="3221507" y="28880"/>
                          <a:pt x="3437174" y="0"/>
                        </a:cubicBezTo>
                        <a:cubicBezTo>
                          <a:pt x="3652841" y="-28880"/>
                          <a:pt x="3774549" y="22922"/>
                          <a:pt x="3890690" y="0"/>
                        </a:cubicBezTo>
                        <a:cubicBezTo>
                          <a:pt x="4006831" y="-22922"/>
                          <a:pt x="4330476" y="73696"/>
                          <a:pt x="4630637" y="0"/>
                        </a:cubicBezTo>
                        <a:cubicBezTo>
                          <a:pt x="4930798" y="-73696"/>
                          <a:pt x="5062453" y="23583"/>
                          <a:pt x="5370584" y="0"/>
                        </a:cubicBezTo>
                        <a:cubicBezTo>
                          <a:pt x="5678715" y="-23583"/>
                          <a:pt x="5690809" y="26353"/>
                          <a:pt x="5967316" y="0"/>
                        </a:cubicBezTo>
                        <a:cubicBezTo>
                          <a:pt x="6243823" y="-26353"/>
                          <a:pt x="6711648" y="31275"/>
                          <a:pt x="7160779" y="0"/>
                        </a:cubicBezTo>
                        <a:cubicBezTo>
                          <a:pt x="7215395" y="104880"/>
                          <a:pt x="7109141" y="275630"/>
                          <a:pt x="7160779" y="485460"/>
                        </a:cubicBezTo>
                        <a:cubicBezTo>
                          <a:pt x="7212417" y="695290"/>
                          <a:pt x="7152004" y="747208"/>
                          <a:pt x="7160779" y="897840"/>
                        </a:cubicBezTo>
                        <a:cubicBezTo>
                          <a:pt x="7169554" y="1048472"/>
                          <a:pt x="7111460" y="1250824"/>
                          <a:pt x="7160779" y="1419840"/>
                        </a:cubicBezTo>
                        <a:cubicBezTo>
                          <a:pt x="7210098" y="1588856"/>
                          <a:pt x="7108272" y="1728059"/>
                          <a:pt x="7160779" y="1941840"/>
                        </a:cubicBezTo>
                        <a:cubicBezTo>
                          <a:pt x="7213286" y="2155621"/>
                          <a:pt x="7137340" y="2224058"/>
                          <a:pt x="7160779" y="2463840"/>
                        </a:cubicBezTo>
                        <a:cubicBezTo>
                          <a:pt x="7184218" y="2703622"/>
                          <a:pt x="7133078" y="2795978"/>
                          <a:pt x="7160779" y="3022380"/>
                        </a:cubicBezTo>
                        <a:cubicBezTo>
                          <a:pt x="7188480" y="3248782"/>
                          <a:pt x="7158363" y="3488171"/>
                          <a:pt x="7160779" y="3654000"/>
                        </a:cubicBezTo>
                        <a:cubicBezTo>
                          <a:pt x="6848240" y="3691552"/>
                          <a:pt x="6717343" y="3600662"/>
                          <a:pt x="6492440" y="3654000"/>
                        </a:cubicBezTo>
                        <a:cubicBezTo>
                          <a:pt x="6267537" y="3707338"/>
                          <a:pt x="6208747" y="3615907"/>
                          <a:pt x="6038924" y="3654000"/>
                        </a:cubicBezTo>
                        <a:cubicBezTo>
                          <a:pt x="5869101" y="3692093"/>
                          <a:pt x="5463407" y="3602651"/>
                          <a:pt x="5298976" y="3654000"/>
                        </a:cubicBezTo>
                        <a:cubicBezTo>
                          <a:pt x="5134545" y="3705349"/>
                          <a:pt x="4833433" y="3612824"/>
                          <a:pt x="4702245" y="3654000"/>
                        </a:cubicBezTo>
                        <a:cubicBezTo>
                          <a:pt x="4571057" y="3695176"/>
                          <a:pt x="4435449" y="3631845"/>
                          <a:pt x="4248729" y="3654000"/>
                        </a:cubicBezTo>
                        <a:cubicBezTo>
                          <a:pt x="4062009" y="3676155"/>
                          <a:pt x="3796480" y="3592008"/>
                          <a:pt x="3651997" y="3654000"/>
                        </a:cubicBezTo>
                        <a:cubicBezTo>
                          <a:pt x="3507514" y="3715992"/>
                          <a:pt x="3382410" y="3617209"/>
                          <a:pt x="3270089" y="3654000"/>
                        </a:cubicBezTo>
                        <a:cubicBezTo>
                          <a:pt x="3157768" y="3690791"/>
                          <a:pt x="3024904" y="3644062"/>
                          <a:pt x="2888181" y="3654000"/>
                        </a:cubicBezTo>
                        <a:cubicBezTo>
                          <a:pt x="2751458" y="3663938"/>
                          <a:pt x="2452541" y="3584099"/>
                          <a:pt x="2291449" y="3654000"/>
                        </a:cubicBezTo>
                        <a:cubicBezTo>
                          <a:pt x="2130357" y="3723901"/>
                          <a:pt x="1937136" y="3614686"/>
                          <a:pt x="1837933" y="3654000"/>
                        </a:cubicBezTo>
                        <a:cubicBezTo>
                          <a:pt x="1738730" y="3693314"/>
                          <a:pt x="1500911" y="3613796"/>
                          <a:pt x="1169594" y="3654000"/>
                        </a:cubicBezTo>
                        <a:cubicBezTo>
                          <a:pt x="838277" y="3694204"/>
                          <a:pt x="916900" y="3634617"/>
                          <a:pt x="716078" y="3654000"/>
                        </a:cubicBezTo>
                        <a:cubicBezTo>
                          <a:pt x="515256" y="3673383"/>
                          <a:pt x="324174" y="3635009"/>
                          <a:pt x="0" y="3654000"/>
                        </a:cubicBezTo>
                        <a:cubicBezTo>
                          <a:pt x="-31308" y="3530853"/>
                          <a:pt x="34862" y="3382472"/>
                          <a:pt x="0" y="3241620"/>
                        </a:cubicBezTo>
                        <a:cubicBezTo>
                          <a:pt x="-34862" y="3100768"/>
                          <a:pt x="46875" y="2968043"/>
                          <a:pt x="0" y="2792700"/>
                        </a:cubicBezTo>
                        <a:cubicBezTo>
                          <a:pt x="-46875" y="2617357"/>
                          <a:pt x="55771" y="2408378"/>
                          <a:pt x="0" y="2234160"/>
                        </a:cubicBezTo>
                        <a:cubicBezTo>
                          <a:pt x="-55771" y="2059942"/>
                          <a:pt x="63396" y="1779841"/>
                          <a:pt x="0" y="1639080"/>
                        </a:cubicBezTo>
                        <a:cubicBezTo>
                          <a:pt x="-63396" y="1498319"/>
                          <a:pt x="44191" y="1316724"/>
                          <a:pt x="0" y="1153620"/>
                        </a:cubicBezTo>
                        <a:cubicBezTo>
                          <a:pt x="-44191" y="990516"/>
                          <a:pt x="36986" y="743229"/>
                          <a:pt x="0" y="558540"/>
                        </a:cubicBezTo>
                        <a:cubicBezTo>
                          <a:pt x="-36986" y="373851"/>
                          <a:pt x="61083" y="232249"/>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6"/>
          <p:cNvPicPr preferRelativeResize="0"/>
          <p:nvPr/>
        </p:nvPicPr>
        <p:blipFill rotWithShape="1">
          <a:blip r:embed="rId3">
            <a:alphaModFix/>
          </a:blip>
          <a:srcRect/>
          <a:stretch/>
        </p:blipFill>
        <p:spPr>
          <a:xfrm>
            <a:off x="301313" y="6106150"/>
            <a:ext cx="717847" cy="425391"/>
          </a:xfrm>
          <a:prstGeom prst="rect">
            <a:avLst/>
          </a:prstGeom>
          <a:noFill/>
          <a:ln>
            <a:noFill/>
          </a:ln>
        </p:spPr>
      </p:pic>
      <p:sp>
        <p:nvSpPr>
          <p:cNvPr id="6" name="矩形: 圆角 11">
            <a:extLst>
              <a:ext uri="{FF2B5EF4-FFF2-40B4-BE49-F238E27FC236}">
                <a16:creationId xmlns:a16="http://schemas.microsoft.com/office/drawing/2014/main" id="{D438E31F-9F7A-25F8-254B-6F0436143E85}"/>
              </a:ext>
            </a:extLst>
          </p:cNvPr>
          <p:cNvSpPr>
            <a:spLocks noChangeAspect="1"/>
          </p:cNvSpPr>
          <p:nvPr/>
        </p:nvSpPr>
        <p:spPr>
          <a:xfrm>
            <a:off x="515938" y="3748068"/>
            <a:ext cx="2685359" cy="2394372"/>
          </a:xfrm>
          <a:prstGeom prst="roundRect">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dirty="0"/>
          </a:p>
        </p:txBody>
      </p:sp>
      <p:sp>
        <p:nvSpPr>
          <p:cNvPr id="5" name="矩形: 圆角 11">
            <a:extLst>
              <a:ext uri="{FF2B5EF4-FFF2-40B4-BE49-F238E27FC236}">
                <a16:creationId xmlns:a16="http://schemas.microsoft.com/office/drawing/2014/main" id="{1CBBD429-6E58-EA7B-7D20-613B8FBC04CC}"/>
              </a:ext>
            </a:extLst>
          </p:cNvPr>
          <p:cNvSpPr>
            <a:spLocks noChangeAspect="1"/>
          </p:cNvSpPr>
          <p:nvPr/>
        </p:nvSpPr>
        <p:spPr>
          <a:xfrm>
            <a:off x="515938" y="1154605"/>
            <a:ext cx="2685359" cy="2394372"/>
          </a:xfrm>
          <a:prstGeom prst="roundRect">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dirty="0"/>
          </a:p>
        </p:txBody>
      </p:sp>
      <p:sp>
        <p:nvSpPr>
          <p:cNvPr id="11" name="矩形: 圆角 5">
            <a:extLst>
              <a:ext uri="{FF2B5EF4-FFF2-40B4-BE49-F238E27FC236}">
                <a16:creationId xmlns:a16="http://schemas.microsoft.com/office/drawing/2014/main" id="{5536B8C7-4437-2BD2-8557-3378B0DCAD15}"/>
              </a:ext>
            </a:extLst>
          </p:cNvPr>
          <p:cNvSpPr>
            <a:spLocks noChangeAspect="1"/>
          </p:cNvSpPr>
          <p:nvPr/>
        </p:nvSpPr>
        <p:spPr>
          <a:xfrm>
            <a:off x="3397232" y="1024133"/>
            <a:ext cx="8256963" cy="5215299"/>
          </a:xfrm>
          <a:prstGeom prst="roundRect">
            <a:avLst>
              <a:gd name="adj" fmla="val 8337"/>
            </a:avLst>
          </a:prstGeom>
          <a:solidFill>
            <a:srgbClr val="0446BE"/>
          </a:solidFill>
          <a:ln w="254000">
            <a:gradFill>
              <a:gsLst>
                <a:gs pos="0">
                  <a:schemeClr val="bg1"/>
                </a:gs>
                <a:gs pos="100000">
                  <a:schemeClr val="bg1">
                    <a:lumMod val="75000"/>
                  </a:schemeClr>
                </a:gs>
              </a:gsLst>
              <a:lin ang="0" scaled="0"/>
            </a:grad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9" name="Google Shape;229;p26"/>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230" name="Google Shape;230;p26"/>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cxnSp>
        <p:nvCxnSpPr>
          <p:cNvPr id="231" name="Google Shape;231;p26"/>
          <p:cNvCxnSpPr/>
          <p:nvPr/>
        </p:nvCxnSpPr>
        <p:spPr>
          <a:xfrm>
            <a:off x="515938" y="864859"/>
            <a:ext cx="11088687" cy="0"/>
          </a:xfrm>
          <a:prstGeom prst="straightConnector1">
            <a:avLst/>
          </a:prstGeom>
          <a:noFill/>
          <a:ln w="12700" cap="flat" cmpd="sng">
            <a:solidFill>
              <a:schemeClr val="lt1"/>
            </a:solidFill>
            <a:prstDash val="solid"/>
            <a:miter lim="800000"/>
            <a:headEnd type="none" w="sm" len="sm"/>
            <a:tailEnd type="none" w="sm" len="sm"/>
          </a:ln>
        </p:spPr>
      </p:cxnSp>
      <p:sp>
        <p:nvSpPr>
          <p:cNvPr id="232" name="Google Shape;232;p26"/>
          <p:cNvSpPr txBox="1"/>
          <p:nvPr/>
        </p:nvSpPr>
        <p:spPr>
          <a:xfrm>
            <a:off x="398892" y="218528"/>
            <a:ext cx="9221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zh-CN" sz="3600" b="1" i="0" u="none" strike="noStrike" cap="none" dirty="0">
                <a:solidFill>
                  <a:srgbClr val="FFF300"/>
                </a:solidFill>
                <a:latin typeface="Arial"/>
                <a:ea typeface="Arial"/>
                <a:cs typeface="Arial"/>
                <a:sym typeface="Arial"/>
              </a:rPr>
              <a:t>Exploratory Data Analysis</a:t>
            </a:r>
            <a:r>
              <a:rPr lang="en-US" altLang="zh-CN" sz="3600" b="1" dirty="0">
                <a:solidFill>
                  <a:srgbClr val="FFF300"/>
                </a:solidFill>
              </a:rPr>
              <a:t>: Labels</a:t>
            </a:r>
            <a:endParaRPr lang="en-US" altLang="zh-CN" sz="3600" dirty="0"/>
          </a:p>
        </p:txBody>
      </p:sp>
      <p:sp>
        <p:nvSpPr>
          <p:cNvPr id="8" name="文本框 8">
            <a:extLst>
              <a:ext uri="{FF2B5EF4-FFF2-40B4-BE49-F238E27FC236}">
                <a16:creationId xmlns:a16="http://schemas.microsoft.com/office/drawing/2014/main" id="{6F7F11CA-82BD-AD66-1505-F68CD689D177}"/>
              </a:ext>
            </a:extLst>
          </p:cNvPr>
          <p:cNvSpPr txBox="1">
            <a:spLocks noChangeAspect="1"/>
          </p:cNvSpPr>
          <p:nvPr/>
        </p:nvSpPr>
        <p:spPr>
          <a:xfrm>
            <a:off x="801462" y="1441975"/>
            <a:ext cx="697627" cy="646331"/>
          </a:xfrm>
          <a:prstGeom prst="rect">
            <a:avLst/>
          </a:prstGeom>
          <a:solidFill>
            <a:srgbClr val="0446BE"/>
          </a:solid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3600" b="1" dirty="0">
                <a:solidFill>
                  <a:schemeClr val="accent1">
                    <a:lumMod val="60000"/>
                    <a:lumOff val="40000"/>
                  </a:schemeClr>
                </a:solidFill>
              </a:rPr>
              <a:t>01</a:t>
            </a:r>
          </a:p>
        </p:txBody>
      </p:sp>
      <p:sp>
        <p:nvSpPr>
          <p:cNvPr id="9" name="文本框 9">
            <a:extLst>
              <a:ext uri="{FF2B5EF4-FFF2-40B4-BE49-F238E27FC236}">
                <a16:creationId xmlns:a16="http://schemas.microsoft.com/office/drawing/2014/main" id="{054A4623-0460-D8F2-8451-84D60DE4249F}"/>
              </a:ext>
            </a:extLst>
          </p:cNvPr>
          <p:cNvSpPr txBox="1">
            <a:spLocks noChangeAspect="1"/>
          </p:cNvSpPr>
          <p:nvPr/>
        </p:nvSpPr>
        <p:spPr>
          <a:xfrm>
            <a:off x="690006" y="2099060"/>
            <a:ext cx="2249138" cy="97872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95250" marR="0" lvl="0" algn="l" rtl="0">
              <a:lnSpc>
                <a:spcPct val="80000"/>
              </a:lnSpc>
              <a:spcBef>
                <a:spcPts val="0"/>
              </a:spcBef>
              <a:spcAft>
                <a:spcPts val="0"/>
              </a:spcAft>
              <a:buClr>
                <a:srgbClr val="FFF300"/>
              </a:buClr>
              <a:buSzPts val="2100"/>
            </a:pPr>
            <a:r>
              <a:rPr lang="en-US" altLang="zh-CN" sz="2400" b="1" dirty="0">
                <a:solidFill>
                  <a:srgbClr val="FFF300"/>
                </a:solidFill>
              </a:rPr>
              <a:t>Sign of imbalanced data</a:t>
            </a:r>
          </a:p>
        </p:txBody>
      </p:sp>
      <p:sp>
        <p:nvSpPr>
          <p:cNvPr id="15" name="文本框 8">
            <a:extLst>
              <a:ext uri="{FF2B5EF4-FFF2-40B4-BE49-F238E27FC236}">
                <a16:creationId xmlns:a16="http://schemas.microsoft.com/office/drawing/2014/main" id="{EEBE60E1-F3EE-866B-60CA-F0BE38B0E58D}"/>
              </a:ext>
            </a:extLst>
          </p:cNvPr>
          <p:cNvSpPr txBox="1">
            <a:spLocks noChangeAspect="1"/>
          </p:cNvSpPr>
          <p:nvPr/>
        </p:nvSpPr>
        <p:spPr>
          <a:xfrm>
            <a:off x="742912" y="3933015"/>
            <a:ext cx="697627" cy="646331"/>
          </a:xfrm>
          <a:prstGeom prst="rect">
            <a:avLst/>
          </a:prstGeom>
          <a:solidFill>
            <a:srgbClr val="0446BE"/>
          </a:solid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3600" b="1" dirty="0">
                <a:solidFill>
                  <a:schemeClr val="accent4">
                    <a:lumMod val="60000"/>
                    <a:lumOff val="40000"/>
                  </a:schemeClr>
                </a:solidFill>
              </a:rPr>
              <a:t>02</a:t>
            </a:r>
            <a:endParaRPr lang="en-GB" sz="3600" b="1" dirty="0">
              <a:solidFill>
                <a:schemeClr val="accent4">
                  <a:lumMod val="60000"/>
                  <a:lumOff val="40000"/>
                </a:schemeClr>
              </a:solidFill>
            </a:endParaRPr>
          </a:p>
        </p:txBody>
      </p:sp>
      <p:sp>
        <p:nvSpPr>
          <p:cNvPr id="13" name="文本框 9">
            <a:extLst>
              <a:ext uri="{FF2B5EF4-FFF2-40B4-BE49-F238E27FC236}">
                <a16:creationId xmlns:a16="http://schemas.microsoft.com/office/drawing/2014/main" id="{5431DE8A-4663-1C14-001B-951C9617817B}"/>
              </a:ext>
            </a:extLst>
          </p:cNvPr>
          <p:cNvSpPr txBox="1">
            <a:spLocks noChangeAspect="1"/>
          </p:cNvSpPr>
          <p:nvPr/>
        </p:nvSpPr>
        <p:spPr>
          <a:xfrm>
            <a:off x="625582" y="4493432"/>
            <a:ext cx="2445080" cy="127419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95250" marR="0" lvl="0" algn="l" rtl="0">
              <a:lnSpc>
                <a:spcPct val="80000"/>
              </a:lnSpc>
              <a:spcBef>
                <a:spcPts val="0"/>
              </a:spcBef>
              <a:spcAft>
                <a:spcPts val="0"/>
              </a:spcAft>
              <a:buClr>
                <a:srgbClr val="FFF300"/>
              </a:buClr>
              <a:buSzPts val="2100"/>
            </a:pPr>
            <a:r>
              <a:rPr lang="en-US" altLang="zh-CN" sz="2400" b="1" dirty="0">
                <a:solidFill>
                  <a:srgbClr val="FFF300"/>
                </a:solidFill>
              </a:rPr>
              <a:t>Suggestion of using F1 score for model comparison</a:t>
            </a:r>
          </a:p>
        </p:txBody>
      </p:sp>
      <p:pic>
        <p:nvPicPr>
          <p:cNvPr id="22" name="图片 21">
            <a:extLst>
              <a:ext uri="{FF2B5EF4-FFF2-40B4-BE49-F238E27FC236}">
                <a16:creationId xmlns:a16="http://schemas.microsoft.com/office/drawing/2014/main" id="{DBC079A7-7342-7D2B-04F5-E5AC13FB41D9}"/>
              </a:ext>
            </a:extLst>
          </p:cNvPr>
          <p:cNvPicPr>
            <a:picLocks noChangeAspect="1"/>
          </p:cNvPicPr>
          <p:nvPr/>
        </p:nvPicPr>
        <p:blipFill>
          <a:blip r:embed="rId4"/>
          <a:stretch>
            <a:fillRect/>
          </a:stretch>
        </p:blipFill>
        <p:spPr>
          <a:xfrm>
            <a:off x="4317144" y="1586057"/>
            <a:ext cx="2470625" cy="330577"/>
          </a:xfrm>
          <a:prstGeom prst="rect">
            <a:avLst/>
          </a:prstGeom>
        </p:spPr>
      </p:pic>
      <p:pic>
        <p:nvPicPr>
          <p:cNvPr id="2" name="Google Shape;246;g2b0bc98bfdf_0_3">
            <a:extLst>
              <a:ext uri="{FF2B5EF4-FFF2-40B4-BE49-F238E27FC236}">
                <a16:creationId xmlns:a16="http://schemas.microsoft.com/office/drawing/2014/main" id="{F4DE8461-5504-DE35-1000-F1612DF9C786}"/>
              </a:ext>
            </a:extLst>
          </p:cNvPr>
          <p:cNvPicPr preferRelativeResize="0"/>
          <p:nvPr/>
        </p:nvPicPr>
        <p:blipFill>
          <a:blip r:embed="rId5">
            <a:alphaModFix/>
          </a:blip>
          <a:stretch>
            <a:fillRect/>
          </a:stretch>
        </p:blipFill>
        <p:spPr>
          <a:xfrm>
            <a:off x="3666932" y="1209677"/>
            <a:ext cx="7607620" cy="4783464"/>
          </a:xfrm>
          <a:prstGeom prst="rect">
            <a:avLst/>
          </a:prstGeom>
          <a:noFill/>
          <a:ln>
            <a:noFill/>
          </a:ln>
        </p:spPr>
      </p:pic>
      <p:sp>
        <p:nvSpPr>
          <p:cNvPr id="27" name="矩形 26">
            <a:extLst>
              <a:ext uri="{FF2B5EF4-FFF2-40B4-BE49-F238E27FC236}">
                <a16:creationId xmlns:a16="http://schemas.microsoft.com/office/drawing/2014/main" id="{7B169ECB-F604-DBCA-7CB6-7F06949A75F7}"/>
              </a:ext>
            </a:extLst>
          </p:cNvPr>
          <p:cNvSpPr/>
          <p:nvPr/>
        </p:nvSpPr>
        <p:spPr>
          <a:xfrm>
            <a:off x="3666932" y="1586057"/>
            <a:ext cx="7813196" cy="4354053"/>
          </a:xfrm>
          <a:prstGeom prst="rect">
            <a:avLst/>
          </a:prstGeom>
          <a:noFill/>
          <a:ln w="19050" cap="rnd">
            <a:solidFill>
              <a:schemeClr val="accent1">
                <a:lumMod val="40000"/>
                <a:lumOff val="60000"/>
              </a:schemeClr>
            </a:solidFill>
            <a:prstDash val="dash"/>
            <a:round/>
            <a:extLst>
              <a:ext uri="{C807C97D-BFC1-408E-A445-0C87EB9F89A2}">
                <ask:lineSketchStyleProps xmlns:ask="http://schemas.microsoft.com/office/drawing/2018/sketchyshapes" sd="1219033472">
                  <a:custGeom>
                    <a:avLst/>
                    <a:gdLst>
                      <a:gd name="connsiteX0" fmla="*/ 0 w 7160779"/>
                      <a:gd name="connsiteY0" fmla="*/ 0 h 3654000"/>
                      <a:gd name="connsiteX1" fmla="*/ 525124 w 7160779"/>
                      <a:gd name="connsiteY1" fmla="*/ 0 h 3654000"/>
                      <a:gd name="connsiteX2" fmla="*/ 907032 w 7160779"/>
                      <a:gd name="connsiteY2" fmla="*/ 0 h 3654000"/>
                      <a:gd name="connsiteX3" fmla="*/ 1646979 w 7160779"/>
                      <a:gd name="connsiteY3" fmla="*/ 0 h 3654000"/>
                      <a:gd name="connsiteX4" fmla="*/ 2172103 w 7160779"/>
                      <a:gd name="connsiteY4" fmla="*/ 0 h 3654000"/>
                      <a:gd name="connsiteX5" fmla="*/ 2697227 w 7160779"/>
                      <a:gd name="connsiteY5" fmla="*/ 0 h 3654000"/>
                      <a:gd name="connsiteX6" fmla="*/ 3437174 w 7160779"/>
                      <a:gd name="connsiteY6" fmla="*/ 0 h 3654000"/>
                      <a:gd name="connsiteX7" fmla="*/ 3890690 w 7160779"/>
                      <a:gd name="connsiteY7" fmla="*/ 0 h 3654000"/>
                      <a:gd name="connsiteX8" fmla="*/ 4630637 w 7160779"/>
                      <a:gd name="connsiteY8" fmla="*/ 0 h 3654000"/>
                      <a:gd name="connsiteX9" fmla="*/ 5370584 w 7160779"/>
                      <a:gd name="connsiteY9" fmla="*/ 0 h 3654000"/>
                      <a:gd name="connsiteX10" fmla="*/ 5967316 w 7160779"/>
                      <a:gd name="connsiteY10" fmla="*/ 0 h 3654000"/>
                      <a:gd name="connsiteX11" fmla="*/ 7160779 w 7160779"/>
                      <a:gd name="connsiteY11" fmla="*/ 0 h 3654000"/>
                      <a:gd name="connsiteX12" fmla="*/ 7160779 w 7160779"/>
                      <a:gd name="connsiteY12" fmla="*/ 485460 h 3654000"/>
                      <a:gd name="connsiteX13" fmla="*/ 7160779 w 7160779"/>
                      <a:gd name="connsiteY13" fmla="*/ 897840 h 3654000"/>
                      <a:gd name="connsiteX14" fmla="*/ 7160779 w 7160779"/>
                      <a:gd name="connsiteY14" fmla="*/ 1419840 h 3654000"/>
                      <a:gd name="connsiteX15" fmla="*/ 7160779 w 7160779"/>
                      <a:gd name="connsiteY15" fmla="*/ 1941840 h 3654000"/>
                      <a:gd name="connsiteX16" fmla="*/ 7160779 w 7160779"/>
                      <a:gd name="connsiteY16" fmla="*/ 2463840 h 3654000"/>
                      <a:gd name="connsiteX17" fmla="*/ 7160779 w 7160779"/>
                      <a:gd name="connsiteY17" fmla="*/ 3022380 h 3654000"/>
                      <a:gd name="connsiteX18" fmla="*/ 7160779 w 7160779"/>
                      <a:gd name="connsiteY18" fmla="*/ 3654000 h 3654000"/>
                      <a:gd name="connsiteX19" fmla="*/ 6492440 w 7160779"/>
                      <a:gd name="connsiteY19" fmla="*/ 3654000 h 3654000"/>
                      <a:gd name="connsiteX20" fmla="*/ 6038924 w 7160779"/>
                      <a:gd name="connsiteY20" fmla="*/ 3654000 h 3654000"/>
                      <a:gd name="connsiteX21" fmla="*/ 5298976 w 7160779"/>
                      <a:gd name="connsiteY21" fmla="*/ 3654000 h 3654000"/>
                      <a:gd name="connsiteX22" fmla="*/ 4702245 w 7160779"/>
                      <a:gd name="connsiteY22" fmla="*/ 3654000 h 3654000"/>
                      <a:gd name="connsiteX23" fmla="*/ 4248729 w 7160779"/>
                      <a:gd name="connsiteY23" fmla="*/ 3654000 h 3654000"/>
                      <a:gd name="connsiteX24" fmla="*/ 3651997 w 7160779"/>
                      <a:gd name="connsiteY24" fmla="*/ 3654000 h 3654000"/>
                      <a:gd name="connsiteX25" fmla="*/ 3270089 w 7160779"/>
                      <a:gd name="connsiteY25" fmla="*/ 3654000 h 3654000"/>
                      <a:gd name="connsiteX26" fmla="*/ 2888181 w 7160779"/>
                      <a:gd name="connsiteY26" fmla="*/ 3654000 h 3654000"/>
                      <a:gd name="connsiteX27" fmla="*/ 2291449 w 7160779"/>
                      <a:gd name="connsiteY27" fmla="*/ 3654000 h 3654000"/>
                      <a:gd name="connsiteX28" fmla="*/ 1837933 w 7160779"/>
                      <a:gd name="connsiteY28" fmla="*/ 3654000 h 3654000"/>
                      <a:gd name="connsiteX29" fmla="*/ 1169594 w 7160779"/>
                      <a:gd name="connsiteY29" fmla="*/ 3654000 h 3654000"/>
                      <a:gd name="connsiteX30" fmla="*/ 716078 w 7160779"/>
                      <a:gd name="connsiteY30" fmla="*/ 3654000 h 3654000"/>
                      <a:gd name="connsiteX31" fmla="*/ 0 w 7160779"/>
                      <a:gd name="connsiteY31" fmla="*/ 3654000 h 3654000"/>
                      <a:gd name="connsiteX32" fmla="*/ 0 w 7160779"/>
                      <a:gd name="connsiteY32" fmla="*/ 3241620 h 3654000"/>
                      <a:gd name="connsiteX33" fmla="*/ 0 w 7160779"/>
                      <a:gd name="connsiteY33" fmla="*/ 2792700 h 3654000"/>
                      <a:gd name="connsiteX34" fmla="*/ 0 w 7160779"/>
                      <a:gd name="connsiteY34" fmla="*/ 2234160 h 3654000"/>
                      <a:gd name="connsiteX35" fmla="*/ 0 w 7160779"/>
                      <a:gd name="connsiteY35" fmla="*/ 1639080 h 3654000"/>
                      <a:gd name="connsiteX36" fmla="*/ 0 w 7160779"/>
                      <a:gd name="connsiteY36" fmla="*/ 1153620 h 3654000"/>
                      <a:gd name="connsiteX37" fmla="*/ 0 w 7160779"/>
                      <a:gd name="connsiteY37" fmla="*/ 558540 h 3654000"/>
                      <a:gd name="connsiteX38" fmla="*/ 0 w 7160779"/>
                      <a:gd name="connsiteY38" fmla="*/ 0 h 36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60779" h="3654000" extrusionOk="0">
                        <a:moveTo>
                          <a:pt x="0" y="0"/>
                        </a:moveTo>
                        <a:cubicBezTo>
                          <a:pt x="151126" y="-27032"/>
                          <a:pt x="376184" y="20771"/>
                          <a:pt x="525124" y="0"/>
                        </a:cubicBezTo>
                        <a:cubicBezTo>
                          <a:pt x="674064" y="-20771"/>
                          <a:pt x="742545" y="4866"/>
                          <a:pt x="907032" y="0"/>
                        </a:cubicBezTo>
                        <a:cubicBezTo>
                          <a:pt x="1071519" y="-4866"/>
                          <a:pt x="1405141" y="24389"/>
                          <a:pt x="1646979" y="0"/>
                        </a:cubicBezTo>
                        <a:cubicBezTo>
                          <a:pt x="1888817" y="-24389"/>
                          <a:pt x="1946925" y="40298"/>
                          <a:pt x="2172103" y="0"/>
                        </a:cubicBezTo>
                        <a:cubicBezTo>
                          <a:pt x="2397281" y="-40298"/>
                          <a:pt x="2492034" y="185"/>
                          <a:pt x="2697227" y="0"/>
                        </a:cubicBezTo>
                        <a:cubicBezTo>
                          <a:pt x="2902420" y="-185"/>
                          <a:pt x="3221507" y="28880"/>
                          <a:pt x="3437174" y="0"/>
                        </a:cubicBezTo>
                        <a:cubicBezTo>
                          <a:pt x="3652841" y="-28880"/>
                          <a:pt x="3774549" y="22922"/>
                          <a:pt x="3890690" y="0"/>
                        </a:cubicBezTo>
                        <a:cubicBezTo>
                          <a:pt x="4006831" y="-22922"/>
                          <a:pt x="4330476" y="73696"/>
                          <a:pt x="4630637" y="0"/>
                        </a:cubicBezTo>
                        <a:cubicBezTo>
                          <a:pt x="4930798" y="-73696"/>
                          <a:pt x="5062453" y="23583"/>
                          <a:pt x="5370584" y="0"/>
                        </a:cubicBezTo>
                        <a:cubicBezTo>
                          <a:pt x="5678715" y="-23583"/>
                          <a:pt x="5690809" y="26353"/>
                          <a:pt x="5967316" y="0"/>
                        </a:cubicBezTo>
                        <a:cubicBezTo>
                          <a:pt x="6243823" y="-26353"/>
                          <a:pt x="6711648" y="31275"/>
                          <a:pt x="7160779" y="0"/>
                        </a:cubicBezTo>
                        <a:cubicBezTo>
                          <a:pt x="7215395" y="104880"/>
                          <a:pt x="7109141" y="275630"/>
                          <a:pt x="7160779" y="485460"/>
                        </a:cubicBezTo>
                        <a:cubicBezTo>
                          <a:pt x="7212417" y="695290"/>
                          <a:pt x="7152004" y="747208"/>
                          <a:pt x="7160779" y="897840"/>
                        </a:cubicBezTo>
                        <a:cubicBezTo>
                          <a:pt x="7169554" y="1048472"/>
                          <a:pt x="7111460" y="1250824"/>
                          <a:pt x="7160779" y="1419840"/>
                        </a:cubicBezTo>
                        <a:cubicBezTo>
                          <a:pt x="7210098" y="1588856"/>
                          <a:pt x="7108272" y="1728059"/>
                          <a:pt x="7160779" y="1941840"/>
                        </a:cubicBezTo>
                        <a:cubicBezTo>
                          <a:pt x="7213286" y="2155621"/>
                          <a:pt x="7137340" y="2224058"/>
                          <a:pt x="7160779" y="2463840"/>
                        </a:cubicBezTo>
                        <a:cubicBezTo>
                          <a:pt x="7184218" y="2703622"/>
                          <a:pt x="7133078" y="2795978"/>
                          <a:pt x="7160779" y="3022380"/>
                        </a:cubicBezTo>
                        <a:cubicBezTo>
                          <a:pt x="7188480" y="3248782"/>
                          <a:pt x="7158363" y="3488171"/>
                          <a:pt x="7160779" y="3654000"/>
                        </a:cubicBezTo>
                        <a:cubicBezTo>
                          <a:pt x="6848240" y="3691552"/>
                          <a:pt x="6717343" y="3600662"/>
                          <a:pt x="6492440" y="3654000"/>
                        </a:cubicBezTo>
                        <a:cubicBezTo>
                          <a:pt x="6267537" y="3707338"/>
                          <a:pt x="6208747" y="3615907"/>
                          <a:pt x="6038924" y="3654000"/>
                        </a:cubicBezTo>
                        <a:cubicBezTo>
                          <a:pt x="5869101" y="3692093"/>
                          <a:pt x="5463407" y="3602651"/>
                          <a:pt x="5298976" y="3654000"/>
                        </a:cubicBezTo>
                        <a:cubicBezTo>
                          <a:pt x="5134545" y="3705349"/>
                          <a:pt x="4833433" y="3612824"/>
                          <a:pt x="4702245" y="3654000"/>
                        </a:cubicBezTo>
                        <a:cubicBezTo>
                          <a:pt x="4571057" y="3695176"/>
                          <a:pt x="4435449" y="3631845"/>
                          <a:pt x="4248729" y="3654000"/>
                        </a:cubicBezTo>
                        <a:cubicBezTo>
                          <a:pt x="4062009" y="3676155"/>
                          <a:pt x="3796480" y="3592008"/>
                          <a:pt x="3651997" y="3654000"/>
                        </a:cubicBezTo>
                        <a:cubicBezTo>
                          <a:pt x="3507514" y="3715992"/>
                          <a:pt x="3382410" y="3617209"/>
                          <a:pt x="3270089" y="3654000"/>
                        </a:cubicBezTo>
                        <a:cubicBezTo>
                          <a:pt x="3157768" y="3690791"/>
                          <a:pt x="3024904" y="3644062"/>
                          <a:pt x="2888181" y="3654000"/>
                        </a:cubicBezTo>
                        <a:cubicBezTo>
                          <a:pt x="2751458" y="3663938"/>
                          <a:pt x="2452541" y="3584099"/>
                          <a:pt x="2291449" y="3654000"/>
                        </a:cubicBezTo>
                        <a:cubicBezTo>
                          <a:pt x="2130357" y="3723901"/>
                          <a:pt x="1937136" y="3614686"/>
                          <a:pt x="1837933" y="3654000"/>
                        </a:cubicBezTo>
                        <a:cubicBezTo>
                          <a:pt x="1738730" y="3693314"/>
                          <a:pt x="1500911" y="3613796"/>
                          <a:pt x="1169594" y="3654000"/>
                        </a:cubicBezTo>
                        <a:cubicBezTo>
                          <a:pt x="838277" y="3694204"/>
                          <a:pt x="916900" y="3634617"/>
                          <a:pt x="716078" y="3654000"/>
                        </a:cubicBezTo>
                        <a:cubicBezTo>
                          <a:pt x="515256" y="3673383"/>
                          <a:pt x="324174" y="3635009"/>
                          <a:pt x="0" y="3654000"/>
                        </a:cubicBezTo>
                        <a:cubicBezTo>
                          <a:pt x="-31308" y="3530853"/>
                          <a:pt x="34862" y="3382472"/>
                          <a:pt x="0" y="3241620"/>
                        </a:cubicBezTo>
                        <a:cubicBezTo>
                          <a:pt x="-34862" y="3100768"/>
                          <a:pt x="46875" y="2968043"/>
                          <a:pt x="0" y="2792700"/>
                        </a:cubicBezTo>
                        <a:cubicBezTo>
                          <a:pt x="-46875" y="2617357"/>
                          <a:pt x="55771" y="2408378"/>
                          <a:pt x="0" y="2234160"/>
                        </a:cubicBezTo>
                        <a:cubicBezTo>
                          <a:pt x="-55771" y="2059942"/>
                          <a:pt x="63396" y="1779841"/>
                          <a:pt x="0" y="1639080"/>
                        </a:cubicBezTo>
                        <a:cubicBezTo>
                          <a:pt x="-63396" y="1498319"/>
                          <a:pt x="44191" y="1316724"/>
                          <a:pt x="0" y="1153620"/>
                        </a:cubicBezTo>
                        <a:cubicBezTo>
                          <a:pt x="-44191" y="990516"/>
                          <a:pt x="36986" y="743229"/>
                          <a:pt x="0" y="558540"/>
                        </a:cubicBezTo>
                        <a:cubicBezTo>
                          <a:pt x="-36986" y="373851"/>
                          <a:pt x="61083" y="232249"/>
                          <a:pt x="0" y="0"/>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3877748F-1A72-0E9E-E806-22190BB8B699}"/>
              </a:ext>
            </a:extLst>
          </p:cNvPr>
          <p:cNvPicPr>
            <a:picLocks noChangeAspect="1"/>
          </p:cNvPicPr>
          <p:nvPr/>
        </p:nvPicPr>
        <p:blipFill>
          <a:blip r:embed="rId6"/>
          <a:stretch>
            <a:fillRect/>
          </a:stretch>
        </p:blipFill>
        <p:spPr>
          <a:xfrm>
            <a:off x="3688101" y="1218022"/>
            <a:ext cx="3022600" cy="292100"/>
          </a:xfrm>
          <a:prstGeom prst="rect">
            <a:avLst/>
          </a:prstGeom>
        </p:spPr>
      </p:pic>
      <p:pic>
        <p:nvPicPr>
          <p:cNvPr id="3" name="图片 2">
            <a:extLst>
              <a:ext uri="{FF2B5EF4-FFF2-40B4-BE49-F238E27FC236}">
                <a16:creationId xmlns:a16="http://schemas.microsoft.com/office/drawing/2014/main" id="{A8699A4B-5B5F-EDEE-D76C-C1F082FAC1D8}"/>
              </a:ext>
            </a:extLst>
          </p:cNvPr>
          <p:cNvPicPr>
            <a:picLocks noChangeAspect="1"/>
          </p:cNvPicPr>
          <p:nvPr/>
        </p:nvPicPr>
        <p:blipFill>
          <a:blip r:embed="rId7"/>
          <a:stretch>
            <a:fillRect/>
          </a:stretch>
        </p:blipFill>
        <p:spPr>
          <a:xfrm>
            <a:off x="6014413" y="1167723"/>
            <a:ext cx="3022600" cy="355600"/>
          </a:xfrm>
          <a:prstGeom prst="rect">
            <a:avLst/>
          </a:prstGeom>
        </p:spPr>
      </p:pic>
    </p:spTree>
    <p:extLst>
      <p:ext uri="{BB962C8B-B14F-4D97-AF65-F5344CB8AC3E}">
        <p14:creationId xmlns:p14="http://schemas.microsoft.com/office/powerpoint/2010/main" val="158766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0"/>
          <p:cNvPicPr preferRelativeResize="0"/>
          <p:nvPr/>
        </p:nvPicPr>
        <p:blipFill rotWithShape="1">
          <a:blip r:embed="rId3">
            <a:alphaModFix/>
          </a:blip>
          <a:srcRect/>
          <a:stretch/>
        </p:blipFill>
        <p:spPr>
          <a:xfrm>
            <a:off x="10437055" y="290547"/>
            <a:ext cx="1508700" cy="1278204"/>
          </a:xfrm>
          <a:prstGeom prst="rect">
            <a:avLst/>
          </a:prstGeom>
          <a:noFill/>
          <a:ln>
            <a:noFill/>
          </a:ln>
        </p:spPr>
      </p:pic>
      <p:pic>
        <p:nvPicPr>
          <p:cNvPr id="253" name="Google Shape;253;p20"/>
          <p:cNvPicPr preferRelativeResize="0"/>
          <p:nvPr/>
        </p:nvPicPr>
        <p:blipFill rotWithShape="1">
          <a:blip r:embed="rId4">
            <a:alphaModFix/>
          </a:blip>
          <a:srcRect/>
          <a:stretch/>
        </p:blipFill>
        <p:spPr>
          <a:xfrm>
            <a:off x="301313" y="6106150"/>
            <a:ext cx="717847" cy="425391"/>
          </a:xfrm>
          <a:prstGeom prst="rect">
            <a:avLst/>
          </a:prstGeom>
          <a:noFill/>
          <a:ln>
            <a:noFill/>
          </a:ln>
        </p:spPr>
      </p:pic>
      <p:cxnSp>
        <p:nvCxnSpPr>
          <p:cNvPr id="254" name="Google Shape;254;p20"/>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255" name="Google Shape;255;p20"/>
          <p:cNvSpPr txBox="1"/>
          <p:nvPr/>
        </p:nvSpPr>
        <p:spPr>
          <a:xfrm>
            <a:off x="227516" y="6555001"/>
            <a:ext cx="5868483"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256" name="Google Shape;256;p20"/>
          <p:cNvSpPr txBox="1"/>
          <p:nvPr/>
        </p:nvSpPr>
        <p:spPr>
          <a:xfrm>
            <a:off x="706620" y="2996120"/>
            <a:ext cx="10974900" cy="812700"/>
          </a:xfrm>
          <a:prstGeom prst="rect">
            <a:avLst/>
          </a:prstGeom>
          <a:noFill/>
          <a:ln>
            <a:noFill/>
          </a:ln>
        </p:spPr>
        <p:txBody>
          <a:bodyPr spcFirstLastPara="1" wrap="square" lIns="0" tIns="0" rIns="0" bIns="0" anchor="b" anchorCtr="0">
            <a:spAutoFit/>
          </a:bodyPr>
          <a:lstStyle/>
          <a:p>
            <a:pPr marL="0" marR="0" lvl="0" indent="0" algn="l" rtl="0">
              <a:lnSpc>
                <a:spcPct val="80000"/>
              </a:lnSpc>
              <a:spcBef>
                <a:spcPts val="0"/>
              </a:spcBef>
              <a:spcAft>
                <a:spcPts val="0"/>
              </a:spcAft>
              <a:buClr>
                <a:schemeClr val="accent1"/>
              </a:buClr>
              <a:buSzPts val="7200"/>
              <a:buFont typeface="Arial"/>
              <a:buNone/>
            </a:pPr>
            <a:r>
              <a:rPr lang="en-US" sz="6600" b="1" i="0" u="none" strike="noStrike" cap="none">
                <a:solidFill>
                  <a:srgbClr val="FFF200"/>
                </a:solidFill>
                <a:latin typeface="Arial"/>
                <a:ea typeface="Arial"/>
                <a:cs typeface="Arial"/>
                <a:sym typeface="Arial"/>
              </a:rPr>
              <a:t>Data Preprocessing</a:t>
            </a:r>
            <a:endParaRPr sz="6600" b="1" i="0" u="none" strike="noStrike" cap="none">
              <a:solidFill>
                <a:srgbClr val="FFF300"/>
              </a:solidFill>
              <a:latin typeface="Arial"/>
              <a:ea typeface="Arial"/>
              <a:cs typeface="Arial"/>
              <a:sym typeface="Arial"/>
            </a:endParaRPr>
          </a:p>
        </p:txBody>
      </p:sp>
      <p:sp>
        <p:nvSpPr>
          <p:cNvPr id="257" name="Google Shape;257;p20"/>
          <p:cNvSpPr txBox="1"/>
          <p:nvPr/>
        </p:nvSpPr>
        <p:spPr>
          <a:xfrm>
            <a:off x="695235" y="3873305"/>
            <a:ext cx="10986300" cy="443400"/>
          </a:xfrm>
          <a:prstGeom prst="rect">
            <a:avLst/>
          </a:prstGeom>
          <a:noFill/>
          <a:ln>
            <a:noFill/>
          </a:ln>
        </p:spPr>
        <p:txBody>
          <a:bodyPr spcFirstLastPara="1" wrap="square" lIns="0" tIns="0" rIns="0" bIns="0" anchor="t" anchorCtr="0">
            <a:spAutoFit/>
          </a:bodyPr>
          <a:lstStyle/>
          <a:p>
            <a:pPr marL="27432" marR="0" lvl="0" indent="0" algn="l" rtl="0">
              <a:lnSpc>
                <a:spcPct val="90000"/>
              </a:lnSpc>
              <a:spcBef>
                <a:spcPts val="0"/>
              </a:spcBef>
              <a:spcAft>
                <a:spcPts val="0"/>
              </a:spcAft>
              <a:buClr>
                <a:schemeClr val="accent1"/>
              </a:buClr>
              <a:buSzPts val="3200"/>
              <a:buFont typeface="Arial"/>
              <a:buNone/>
            </a:pPr>
            <a:r>
              <a:rPr lang="en-US" sz="3200" b="1">
                <a:solidFill>
                  <a:schemeClr val="lt1"/>
                </a:solidFill>
              </a:rPr>
              <a:t>Seq2seq t</a:t>
            </a:r>
            <a:r>
              <a:rPr lang="en-US" sz="3200" b="1" i="0" u="none" strike="noStrike" cap="none">
                <a:solidFill>
                  <a:schemeClr val="lt1"/>
                </a:solidFill>
                <a:latin typeface="Arial"/>
                <a:ea typeface="Arial"/>
                <a:cs typeface="Arial"/>
                <a:sym typeface="Arial"/>
              </a:rPr>
              <a:t>ext summarization</a:t>
            </a:r>
            <a:endParaRPr sz="3200" b="1" i="0" u="none" strike="noStrike" cap="none">
              <a:solidFill>
                <a:schemeClr val="lt1"/>
              </a:solidFill>
              <a:latin typeface="Arial"/>
              <a:ea typeface="Arial"/>
              <a:cs typeface="Arial"/>
              <a:sym typeface="Arial"/>
            </a:endParaRPr>
          </a:p>
        </p:txBody>
      </p:sp>
      <p:cxnSp>
        <p:nvCxnSpPr>
          <p:cNvPr id="2" name="Google Shape;174;g2b0973dc28f_0_1">
            <a:extLst>
              <a:ext uri="{FF2B5EF4-FFF2-40B4-BE49-F238E27FC236}">
                <a16:creationId xmlns:a16="http://schemas.microsoft.com/office/drawing/2014/main" id="{20569FA2-6692-4D04-11AC-8CCA28A46443}"/>
              </a:ext>
            </a:extLst>
          </p:cNvPr>
          <p:cNvCxnSpPr/>
          <p:nvPr/>
        </p:nvCxnSpPr>
        <p:spPr>
          <a:xfrm>
            <a:off x="301313" y="4561094"/>
            <a:ext cx="11488200" cy="0"/>
          </a:xfrm>
          <a:prstGeom prst="straightConnector1">
            <a:avLst/>
          </a:prstGeom>
          <a:noFill/>
          <a:ln w="22225" cap="flat" cmpd="sng">
            <a:solidFill>
              <a:schemeClr val="lt1"/>
            </a:solidFill>
            <a:prstDash val="solid"/>
            <a:miter lim="800000"/>
            <a:headEnd type="none" w="sm" len="sm"/>
            <a:tailEnd type="none" w="sm" len="sm"/>
          </a:ln>
        </p:spPr>
      </p:cxnSp>
      <p:cxnSp>
        <p:nvCxnSpPr>
          <p:cNvPr id="3" name="Google Shape;174;g2b0973dc28f_0_1">
            <a:extLst>
              <a:ext uri="{FF2B5EF4-FFF2-40B4-BE49-F238E27FC236}">
                <a16:creationId xmlns:a16="http://schemas.microsoft.com/office/drawing/2014/main" id="{A5A4EDA1-4559-AC3F-9330-DA870A08730D}"/>
              </a:ext>
            </a:extLst>
          </p:cNvPr>
          <p:cNvCxnSpPr/>
          <p:nvPr/>
        </p:nvCxnSpPr>
        <p:spPr>
          <a:xfrm>
            <a:off x="301313" y="2552184"/>
            <a:ext cx="11488200" cy="0"/>
          </a:xfrm>
          <a:prstGeom prst="straightConnector1">
            <a:avLst/>
          </a:prstGeom>
          <a:noFill/>
          <a:ln w="22225" cap="flat" cmpd="sng">
            <a:solidFill>
              <a:schemeClr val="lt1"/>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BD"/>
        </a:solidFill>
        <a:effectLst/>
      </p:bgPr>
    </p:bg>
    <p:spTree>
      <p:nvGrpSpPr>
        <p:cNvPr id="1" name="Shape 261"/>
        <p:cNvGrpSpPr/>
        <p:nvPr/>
      </p:nvGrpSpPr>
      <p:grpSpPr>
        <a:xfrm>
          <a:off x="0" y="0"/>
          <a:ext cx="0" cy="0"/>
          <a:chOff x="0" y="0"/>
          <a:chExt cx="0" cy="0"/>
        </a:xfrm>
      </p:grpSpPr>
      <p:cxnSp>
        <p:nvCxnSpPr>
          <p:cNvPr id="262" name="Google Shape;262;g2b0973dc28f_0_153"/>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cxnSp>
        <p:nvCxnSpPr>
          <p:cNvPr id="263" name="Google Shape;263;g2b0973dc28f_0_153"/>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264" name="Google Shape;264;g2b0973dc28f_0_153"/>
          <p:cNvSpPr txBox="1"/>
          <p:nvPr/>
        </p:nvSpPr>
        <p:spPr>
          <a:xfrm>
            <a:off x="227526" y="6555000"/>
            <a:ext cx="6502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Data source: BEST BUY. Method, coding, and presentation: Data Lucipher Team.</a:t>
            </a:r>
            <a:endParaRPr sz="1200" b="0" i="0" u="none" strike="noStrike" cap="none">
              <a:solidFill>
                <a:schemeClr val="lt1"/>
              </a:solidFill>
              <a:latin typeface="Arial"/>
              <a:ea typeface="Arial"/>
              <a:cs typeface="Arial"/>
              <a:sym typeface="Arial"/>
            </a:endParaRPr>
          </a:p>
        </p:txBody>
      </p:sp>
      <p:sp>
        <p:nvSpPr>
          <p:cNvPr id="265" name="Google Shape;265;g2b0973dc28f_0_153"/>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200"/>
                </a:solidFill>
                <a:latin typeface="Arial"/>
                <a:ea typeface="Arial"/>
                <a:cs typeface="Arial"/>
                <a:sym typeface="Arial"/>
              </a:rPr>
              <a:t>Data Preprocessing: </a:t>
            </a:r>
            <a:r>
              <a:rPr lang="en-US" sz="3600" b="1">
                <a:solidFill>
                  <a:srgbClr val="FFF200"/>
                </a:solidFill>
              </a:rPr>
              <a:t>Facebook.bart.xsum</a:t>
            </a:r>
            <a:endParaRPr sz="3600" b="0" i="0" u="none" strike="noStrike" cap="none">
              <a:solidFill>
                <a:schemeClr val="dk1"/>
              </a:solidFill>
              <a:latin typeface="Arial"/>
              <a:ea typeface="Arial"/>
              <a:cs typeface="Arial"/>
              <a:sym typeface="Arial"/>
            </a:endParaRPr>
          </a:p>
        </p:txBody>
      </p:sp>
      <p:sp>
        <p:nvSpPr>
          <p:cNvPr id="266" name="Google Shape;266;g2b0973dc28f_0_153"/>
          <p:cNvSpPr/>
          <p:nvPr/>
        </p:nvSpPr>
        <p:spPr>
          <a:xfrm>
            <a:off x="7607669" y="1104195"/>
            <a:ext cx="3996900" cy="5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g2b0973dc28f_0_153"/>
          <p:cNvSpPr/>
          <p:nvPr/>
        </p:nvSpPr>
        <p:spPr>
          <a:xfrm>
            <a:off x="7607669" y="1841281"/>
            <a:ext cx="3996900" cy="1260000"/>
          </a:xfrm>
          <a:prstGeom prst="rect">
            <a:avLst/>
          </a:prstGeom>
          <a:solidFill>
            <a:srgbClr val="4875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g2b0973dc28f_0_153"/>
          <p:cNvSpPr txBox="1"/>
          <p:nvPr/>
        </p:nvSpPr>
        <p:spPr>
          <a:xfrm>
            <a:off x="7607669" y="1830431"/>
            <a:ext cx="3720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Average Length </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Conversation words have been reduced from </a:t>
            </a:r>
            <a:r>
              <a:rPr lang="en-US" sz="1800" b="1">
                <a:solidFill>
                  <a:srgbClr val="FFF300"/>
                </a:solidFill>
              </a:rPr>
              <a:t>638.88</a:t>
            </a:r>
            <a:r>
              <a:rPr lang="en-US" sz="1800">
                <a:solidFill>
                  <a:schemeClr val="lt1"/>
                </a:solidFill>
              </a:rPr>
              <a:t> to </a:t>
            </a:r>
            <a:r>
              <a:rPr lang="en-US" sz="1800" b="1">
                <a:solidFill>
                  <a:srgbClr val="FFF300"/>
                </a:solidFill>
              </a:rPr>
              <a:t>22.58</a:t>
            </a:r>
            <a:endParaRPr sz="1800" b="1" i="0" u="none" strike="noStrike" cap="none">
              <a:solidFill>
                <a:schemeClr val="lt1"/>
              </a:solidFill>
              <a:latin typeface="Arial"/>
              <a:ea typeface="Arial"/>
              <a:cs typeface="Arial"/>
              <a:sym typeface="Arial"/>
            </a:endParaRPr>
          </a:p>
        </p:txBody>
      </p:sp>
      <p:sp>
        <p:nvSpPr>
          <p:cNvPr id="269" name="Google Shape;269;g2b0973dc28f_0_153"/>
          <p:cNvSpPr/>
          <p:nvPr/>
        </p:nvSpPr>
        <p:spPr>
          <a:xfrm>
            <a:off x="7607669" y="3280863"/>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g2b0973dc28f_0_153"/>
          <p:cNvSpPr txBox="1"/>
          <p:nvPr/>
        </p:nvSpPr>
        <p:spPr>
          <a:xfrm>
            <a:off x="7635167" y="1127947"/>
            <a:ext cx="3785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F5496"/>
                </a:solidFill>
                <a:latin typeface="Arial"/>
                <a:ea typeface="Arial"/>
                <a:cs typeface="Arial"/>
                <a:sym typeface="Arial"/>
              </a:rPr>
              <a:t>After Summarization </a:t>
            </a:r>
            <a:endParaRPr sz="2800" b="1" i="0" u="none" strike="noStrike" cap="none">
              <a:solidFill>
                <a:srgbClr val="2F5496"/>
              </a:solidFill>
              <a:latin typeface="Arial"/>
              <a:ea typeface="Arial"/>
              <a:cs typeface="Arial"/>
              <a:sym typeface="Arial"/>
            </a:endParaRPr>
          </a:p>
        </p:txBody>
      </p:sp>
      <p:sp>
        <p:nvSpPr>
          <p:cNvPr id="271" name="Google Shape;271;g2b0973dc28f_0_153"/>
          <p:cNvSpPr txBox="1"/>
          <p:nvPr/>
        </p:nvSpPr>
        <p:spPr>
          <a:xfrm>
            <a:off x="7607669" y="3279119"/>
            <a:ext cx="403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Text Format</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Typos, improper punctuation, and wrong structure have been solved</a:t>
            </a:r>
            <a:endParaRPr sz="1800" b="0" i="0" u="none" strike="noStrike" cap="none">
              <a:solidFill>
                <a:schemeClr val="lt1"/>
              </a:solidFill>
              <a:latin typeface="Arial"/>
              <a:ea typeface="Arial"/>
              <a:cs typeface="Arial"/>
              <a:sym typeface="Arial"/>
            </a:endParaRPr>
          </a:p>
        </p:txBody>
      </p:sp>
      <p:sp>
        <p:nvSpPr>
          <p:cNvPr id="272" name="Google Shape;272;g2b0973dc28f_0_153"/>
          <p:cNvSpPr/>
          <p:nvPr/>
        </p:nvSpPr>
        <p:spPr>
          <a:xfrm>
            <a:off x="7607669" y="4729328"/>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g2b0973dc28f_0_153"/>
          <p:cNvSpPr txBox="1"/>
          <p:nvPr/>
        </p:nvSpPr>
        <p:spPr>
          <a:xfrm>
            <a:off x="7630296" y="4708963"/>
            <a:ext cx="40335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Information Retention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Redundant sentences and words have been removed to ensure clarity and conciseness</a:t>
            </a:r>
            <a:endParaRPr sz="1800" b="0" i="0" u="none" strike="noStrike" cap="none">
              <a:solidFill>
                <a:schemeClr val="lt1"/>
              </a:solidFill>
              <a:latin typeface="Arial"/>
              <a:ea typeface="Arial"/>
              <a:cs typeface="Arial"/>
              <a:sym typeface="Arial"/>
            </a:endParaRPr>
          </a:p>
        </p:txBody>
      </p:sp>
      <p:sp>
        <p:nvSpPr>
          <p:cNvPr id="274" name="Google Shape;274;g2b0973dc28f_0_153"/>
          <p:cNvSpPr txBox="1"/>
          <p:nvPr/>
        </p:nvSpPr>
        <p:spPr>
          <a:xfrm>
            <a:off x="-342900" y="3443288"/>
            <a:ext cx="184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75" name="Google Shape;275;g2b0973dc28f_0_153"/>
          <p:cNvPicPr preferRelativeResize="0"/>
          <p:nvPr/>
        </p:nvPicPr>
        <p:blipFill>
          <a:blip r:embed="rId3">
            <a:alphaModFix/>
          </a:blip>
          <a:stretch>
            <a:fillRect/>
          </a:stretch>
        </p:blipFill>
        <p:spPr>
          <a:xfrm>
            <a:off x="515950" y="1104200"/>
            <a:ext cx="6815878" cy="4791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BD"/>
        </a:solidFill>
        <a:effectLst/>
      </p:bgPr>
    </p:bg>
    <p:spTree>
      <p:nvGrpSpPr>
        <p:cNvPr id="1" name="Shape 301"/>
        <p:cNvGrpSpPr/>
        <p:nvPr/>
      </p:nvGrpSpPr>
      <p:grpSpPr>
        <a:xfrm>
          <a:off x="0" y="0"/>
          <a:ext cx="0" cy="0"/>
          <a:chOff x="0" y="0"/>
          <a:chExt cx="0" cy="0"/>
        </a:xfrm>
      </p:grpSpPr>
      <p:cxnSp>
        <p:nvCxnSpPr>
          <p:cNvPr id="302" name="Google Shape;302;g2b0973dc28f_0_317"/>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cxnSp>
        <p:nvCxnSpPr>
          <p:cNvPr id="303" name="Google Shape;303;g2b0973dc28f_0_317"/>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304" name="Google Shape;304;g2b0973dc28f_0_317"/>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200"/>
                </a:solidFill>
                <a:latin typeface="Arial"/>
                <a:ea typeface="Arial"/>
                <a:cs typeface="Arial"/>
                <a:sym typeface="Arial"/>
              </a:rPr>
              <a:t>Data Preprocessing: </a:t>
            </a:r>
            <a:r>
              <a:rPr lang="en-US" sz="3600" b="1">
                <a:solidFill>
                  <a:srgbClr val="FFF200"/>
                </a:solidFill>
              </a:rPr>
              <a:t>Facebook.bart.xsum</a:t>
            </a:r>
            <a:endParaRPr sz="3600" b="0" i="0" u="none" strike="noStrike" cap="none">
              <a:solidFill>
                <a:schemeClr val="dk1"/>
              </a:solidFill>
              <a:latin typeface="Arial"/>
              <a:ea typeface="Arial"/>
              <a:cs typeface="Arial"/>
              <a:sym typeface="Arial"/>
            </a:endParaRPr>
          </a:p>
        </p:txBody>
      </p:sp>
      <p:sp>
        <p:nvSpPr>
          <p:cNvPr id="305" name="Google Shape;305;g2b0973dc28f_0_317"/>
          <p:cNvSpPr/>
          <p:nvPr/>
        </p:nvSpPr>
        <p:spPr>
          <a:xfrm>
            <a:off x="7607669" y="1104195"/>
            <a:ext cx="3996900" cy="5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6" name="Google Shape;306;g2b0973dc28f_0_317"/>
          <p:cNvSpPr/>
          <p:nvPr/>
        </p:nvSpPr>
        <p:spPr>
          <a:xfrm>
            <a:off x="7607669" y="1841281"/>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g2b0973dc28f_0_317"/>
          <p:cNvSpPr txBox="1"/>
          <p:nvPr/>
        </p:nvSpPr>
        <p:spPr>
          <a:xfrm>
            <a:off x="7607669" y="1830431"/>
            <a:ext cx="3720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Average Length </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Conversation words have been reduced from </a:t>
            </a:r>
            <a:r>
              <a:rPr lang="en-US" sz="1800" b="1" i="0" u="none" strike="noStrike" cap="none">
                <a:solidFill>
                  <a:schemeClr val="lt1"/>
                </a:solidFill>
                <a:latin typeface="Arial"/>
                <a:ea typeface="Arial"/>
                <a:cs typeface="Arial"/>
                <a:sym typeface="Arial"/>
              </a:rPr>
              <a:t>638.88</a:t>
            </a:r>
            <a:r>
              <a:rPr lang="en-US" sz="1800" b="0" i="0" u="none" strike="noStrike" cap="none">
                <a:solidFill>
                  <a:schemeClr val="lt1"/>
                </a:solidFill>
                <a:latin typeface="Arial"/>
                <a:ea typeface="Arial"/>
                <a:cs typeface="Arial"/>
                <a:sym typeface="Arial"/>
              </a:rPr>
              <a:t> to </a:t>
            </a:r>
            <a:r>
              <a:rPr lang="en-US" sz="1800" b="1" i="0" u="none" strike="noStrike" cap="none">
                <a:solidFill>
                  <a:schemeClr val="lt1"/>
                </a:solidFill>
                <a:latin typeface="Arial"/>
                <a:ea typeface="Arial"/>
                <a:cs typeface="Arial"/>
                <a:sym typeface="Arial"/>
              </a:rPr>
              <a:t>22.58</a:t>
            </a:r>
            <a:endParaRPr sz="1800" b="1" i="0" u="none" strike="noStrike" cap="none">
              <a:solidFill>
                <a:schemeClr val="lt1"/>
              </a:solidFill>
              <a:latin typeface="Arial"/>
              <a:ea typeface="Arial"/>
              <a:cs typeface="Arial"/>
              <a:sym typeface="Arial"/>
            </a:endParaRPr>
          </a:p>
        </p:txBody>
      </p:sp>
      <p:sp>
        <p:nvSpPr>
          <p:cNvPr id="308" name="Google Shape;308;g2b0973dc28f_0_317"/>
          <p:cNvSpPr/>
          <p:nvPr/>
        </p:nvSpPr>
        <p:spPr>
          <a:xfrm>
            <a:off x="7607669" y="3280863"/>
            <a:ext cx="3996900" cy="1260000"/>
          </a:xfrm>
          <a:prstGeom prst="rect">
            <a:avLst/>
          </a:prstGeom>
          <a:solidFill>
            <a:srgbClr val="4975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9" name="Google Shape;309;g2b0973dc28f_0_317"/>
          <p:cNvSpPr txBox="1"/>
          <p:nvPr/>
        </p:nvSpPr>
        <p:spPr>
          <a:xfrm>
            <a:off x="7635167" y="1127947"/>
            <a:ext cx="3785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F5496"/>
                </a:solidFill>
                <a:latin typeface="Arial"/>
                <a:ea typeface="Arial"/>
                <a:cs typeface="Arial"/>
                <a:sym typeface="Arial"/>
              </a:rPr>
              <a:t>After Summarization </a:t>
            </a:r>
            <a:endParaRPr sz="2800" b="1" i="0" u="none" strike="noStrike" cap="none">
              <a:solidFill>
                <a:srgbClr val="2F5496"/>
              </a:solidFill>
              <a:latin typeface="Arial"/>
              <a:ea typeface="Arial"/>
              <a:cs typeface="Arial"/>
              <a:sym typeface="Arial"/>
            </a:endParaRPr>
          </a:p>
        </p:txBody>
      </p:sp>
      <p:sp>
        <p:nvSpPr>
          <p:cNvPr id="310" name="Google Shape;310;g2b0973dc28f_0_317"/>
          <p:cNvSpPr txBox="1"/>
          <p:nvPr/>
        </p:nvSpPr>
        <p:spPr>
          <a:xfrm>
            <a:off x="7607669" y="3279119"/>
            <a:ext cx="403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Text Format</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Typos, improper punctuation, and wrong structure have been solved</a:t>
            </a:r>
            <a:endParaRPr sz="1800" b="0" i="0" u="none" strike="noStrike" cap="none">
              <a:solidFill>
                <a:schemeClr val="lt1"/>
              </a:solidFill>
              <a:latin typeface="Arial"/>
              <a:ea typeface="Arial"/>
              <a:cs typeface="Arial"/>
              <a:sym typeface="Arial"/>
            </a:endParaRPr>
          </a:p>
        </p:txBody>
      </p:sp>
      <p:sp>
        <p:nvSpPr>
          <p:cNvPr id="311" name="Google Shape;311;g2b0973dc28f_0_317"/>
          <p:cNvSpPr/>
          <p:nvPr/>
        </p:nvSpPr>
        <p:spPr>
          <a:xfrm>
            <a:off x="7607669" y="4729328"/>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2" name="Google Shape;312;g2b0973dc28f_0_317"/>
          <p:cNvSpPr txBox="1"/>
          <p:nvPr/>
        </p:nvSpPr>
        <p:spPr>
          <a:xfrm>
            <a:off x="7630296" y="4708963"/>
            <a:ext cx="40335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Information Retention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Redundant sentences and words have been removed to ensure clarity and conciseness</a:t>
            </a:r>
            <a:endParaRPr sz="1800" b="0" i="0" u="none" strike="noStrike" cap="none">
              <a:solidFill>
                <a:schemeClr val="lt1"/>
              </a:solidFill>
              <a:latin typeface="Arial"/>
              <a:ea typeface="Arial"/>
              <a:cs typeface="Arial"/>
              <a:sym typeface="Arial"/>
            </a:endParaRPr>
          </a:p>
        </p:txBody>
      </p:sp>
      <p:sp>
        <p:nvSpPr>
          <p:cNvPr id="313" name="Google Shape;313;g2b0973dc28f_0_317"/>
          <p:cNvSpPr/>
          <p:nvPr/>
        </p:nvSpPr>
        <p:spPr>
          <a:xfrm>
            <a:off x="605591" y="1368906"/>
            <a:ext cx="6418200" cy="27906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 name="Google Shape;314;g2b0973dc28f_0_317"/>
          <p:cNvSpPr txBox="1"/>
          <p:nvPr/>
        </p:nvSpPr>
        <p:spPr>
          <a:xfrm>
            <a:off x="771205" y="1542998"/>
            <a:ext cx="6021000" cy="246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Roboto"/>
                <a:ea typeface="Roboto"/>
                <a:cs typeface="Roboto"/>
                <a:sym typeface="Roboto"/>
              </a:rPr>
              <a:t>“agent says for contacting best buy this is name before we get started may i please have your phone number and full name in case or call the disconnected..customer says sure xxx.customer says xxxxxxx.agent says i appreciate it and may i please also have your name..customer says name..agent says thank you so much name for that important information let me know how can i help you..customer says um i recently just purchased a time for the uh ring doorbell i had it installed date from my parents..agent says okay..customer says they needed the actual time i just plugged it into the wall we paired it. its ringing on my phone but its not ringing in the house when i hit the doorbell.customer says </a:t>
            </a:r>
            <a:r>
              <a:rPr lang="en-US" sz="1100" b="1" i="0" u="none" strike="noStrike" cap="none">
                <a:solidFill>
                  <a:srgbClr val="FF0000"/>
                </a:solidFill>
                <a:latin typeface="Roboto"/>
                <a:ea typeface="Roboto"/>
                <a:cs typeface="Roboto"/>
                <a:sym typeface="Roboto"/>
              </a:rPr>
              <a:t>so how do we what how do we get it the test worked we the the chime </a:t>
            </a:r>
            <a:r>
              <a:rPr lang="en-US" sz="1100" b="1" i="0" u="none" strike="noStrike" cap="none">
                <a:solidFill>
                  <a:schemeClr val="dk1"/>
                </a:solidFill>
                <a:latin typeface="Roboto"/>
                <a:ea typeface="Roboto"/>
                <a:cs typeface="Roboto"/>
                <a:sym typeface="Roboto"/>
              </a:rPr>
              <a:t>and the the plugged in chime does work but.customer says it it. it worked for the test when we did the test but it doesn't work when i hit the doorbell.agent says mm okay thank you. okay thank you so much for letting us know well. i need to connect you over to one of our technician..customer says okay great. thank you..customer says yep..agent says um and they will be able to guide you to make it ring okay. please stay on the line. i appreciate it..customer says you think if you.“</a:t>
            </a:r>
            <a:endParaRPr sz="1100" b="1" i="0" u="none" strike="noStrike" cap="none">
              <a:solidFill>
                <a:schemeClr val="dk1"/>
              </a:solidFill>
              <a:latin typeface="Arial"/>
              <a:ea typeface="Arial"/>
              <a:cs typeface="Arial"/>
              <a:sym typeface="Arial"/>
            </a:endParaRPr>
          </a:p>
        </p:txBody>
      </p:sp>
      <p:sp>
        <p:nvSpPr>
          <p:cNvPr id="315" name="Google Shape;315;g2b0973dc28f_0_317"/>
          <p:cNvSpPr/>
          <p:nvPr/>
        </p:nvSpPr>
        <p:spPr>
          <a:xfrm>
            <a:off x="1028525" y="4834933"/>
            <a:ext cx="5545800" cy="11667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 name="Google Shape;316;g2b0973dc28f_0_317"/>
          <p:cNvSpPr txBox="1"/>
          <p:nvPr/>
        </p:nvSpPr>
        <p:spPr>
          <a:xfrm>
            <a:off x="1055029" y="5128054"/>
            <a:ext cx="5397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F1F1F"/>
                </a:solidFill>
                <a:latin typeface="Roboto"/>
                <a:ea typeface="Roboto"/>
                <a:cs typeface="Roboto"/>
                <a:sym typeface="Roboto"/>
              </a:rPr>
              <a:t>“A customer called best buy had a problem with their doorbell, so they sent a technician to help her out.”</a:t>
            </a:r>
            <a:endParaRPr sz="1600" b="1" i="0" u="none" strike="noStrike" cap="none">
              <a:solidFill>
                <a:srgbClr val="000000"/>
              </a:solidFill>
              <a:latin typeface="Arial"/>
              <a:ea typeface="Arial"/>
              <a:cs typeface="Arial"/>
              <a:sym typeface="Arial"/>
            </a:endParaRPr>
          </a:p>
        </p:txBody>
      </p:sp>
      <p:sp>
        <p:nvSpPr>
          <p:cNvPr id="317" name="Google Shape;317;g2b0973dc28f_0_317"/>
          <p:cNvSpPr txBox="1"/>
          <p:nvPr/>
        </p:nvSpPr>
        <p:spPr>
          <a:xfrm>
            <a:off x="515937" y="934888"/>
            <a:ext cx="650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Raw Data </a:t>
            </a:r>
            <a:r>
              <a:rPr lang="en-US" sz="1200" b="0" i="0" u="none" strike="noStrike" cap="none">
                <a:solidFill>
                  <a:srgbClr val="FFFF00"/>
                </a:solidFill>
                <a:latin typeface="Arial"/>
                <a:ea typeface="Arial"/>
                <a:cs typeface="Arial"/>
                <a:sym typeface="Arial"/>
              </a:rPr>
              <a:t>redundant and useless information and typos</a:t>
            </a:r>
            <a:r>
              <a:rPr lang="en-US" sz="1200" b="0" i="0" u="none" strike="noStrike" cap="none">
                <a:solidFill>
                  <a:schemeClr val="lt1"/>
                </a:solidFill>
                <a:latin typeface="Arial"/>
                <a:ea typeface="Arial"/>
                <a:cs typeface="Arial"/>
                <a:sym typeface="Arial"/>
              </a:rPr>
              <a:t>, adding to modeling difficulty  </a:t>
            </a:r>
            <a:endParaRPr sz="1800" b="0" i="0" u="none" strike="noStrike" cap="none">
              <a:solidFill>
                <a:schemeClr val="lt1"/>
              </a:solidFill>
              <a:latin typeface="Arial"/>
              <a:ea typeface="Arial"/>
              <a:cs typeface="Arial"/>
              <a:sym typeface="Arial"/>
            </a:endParaRPr>
          </a:p>
        </p:txBody>
      </p:sp>
      <p:sp>
        <p:nvSpPr>
          <p:cNvPr id="318" name="Google Shape;318;g2b0973dc28f_0_317"/>
          <p:cNvSpPr/>
          <p:nvPr/>
        </p:nvSpPr>
        <p:spPr>
          <a:xfrm rot="10800000">
            <a:off x="2072213" y="4231348"/>
            <a:ext cx="3804900" cy="260400"/>
          </a:xfrm>
          <a:prstGeom prst="triangle">
            <a:avLst>
              <a:gd name="adj" fmla="val 50515"/>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9" name="Google Shape;319;g2b0973dc28f_0_317"/>
          <p:cNvSpPr txBox="1"/>
          <p:nvPr/>
        </p:nvSpPr>
        <p:spPr>
          <a:xfrm>
            <a:off x="539330" y="4350190"/>
            <a:ext cx="4400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Summary </a:t>
            </a:r>
            <a:r>
              <a:rPr lang="en-US" sz="1200" b="0" i="0" u="none" strike="noStrike" cap="none">
                <a:solidFill>
                  <a:schemeClr val="lt1"/>
                </a:solidFill>
                <a:latin typeface="Arial"/>
                <a:ea typeface="Arial"/>
                <a:cs typeface="Arial"/>
                <a:sym typeface="Arial"/>
              </a:rPr>
              <a:t>clean, concise, efficient for modeling   </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BD"/>
        </a:solidFill>
        <a:effectLst/>
      </p:bgPr>
    </p:bg>
    <p:spTree>
      <p:nvGrpSpPr>
        <p:cNvPr id="1" name="Shape 279"/>
        <p:cNvGrpSpPr/>
        <p:nvPr/>
      </p:nvGrpSpPr>
      <p:grpSpPr>
        <a:xfrm>
          <a:off x="0" y="0"/>
          <a:ext cx="0" cy="0"/>
          <a:chOff x="0" y="0"/>
          <a:chExt cx="0" cy="0"/>
        </a:xfrm>
      </p:grpSpPr>
      <p:cxnSp>
        <p:nvCxnSpPr>
          <p:cNvPr id="280" name="Google Shape;280;g2b0973dc28f_0_17"/>
          <p:cNvCxnSpPr/>
          <p:nvPr/>
        </p:nvCxnSpPr>
        <p:spPr>
          <a:xfrm>
            <a:off x="515938" y="864859"/>
            <a:ext cx="11088600" cy="0"/>
          </a:xfrm>
          <a:prstGeom prst="straightConnector1">
            <a:avLst/>
          </a:prstGeom>
          <a:noFill/>
          <a:ln w="12700" cap="flat" cmpd="sng">
            <a:solidFill>
              <a:schemeClr val="lt1"/>
            </a:solidFill>
            <a:prstDash val="solid"/>
            <a:miter lim="800000"/>
            <a:headEnd type="none" w="sm" len="sm"/>
            <a:tailEnd type="none" w="sm" len="sm"/>
          </a:ln>
        </p:spPr>
      </p:cxnSp>
      <p:cxnSp>
        <p:nvCxnSpPr>
          <p:cNvPr id="281" name="Google Shape;281;g2b0973dc28f_0_17"/>
          <p:cNvCxnSpPr/>
          <p:nvPr/>
        </p:nvCxnSpPr>
        <p:spPr>
          <a:xfrm>
            <a:off x="334498" y="6542295"/>
            <a:ext cx="11488200" cy="0"/>
          </a:xfrm>
          <a:prstGeom prst="straightConnector1">
            <a:avLst/>
          </a:prstGeom>
          <a:noFill/>
          <a:ln w="12700" cap="flat" cmpd="sng">
            <a:solidFill>
              <a:schemeClr val="lt1"/>
            </a:solidFill>
            <a:prstDash val="solid"/>
            <a:miter lim="800000"/>
            <a:headEnd type="none" w="sm" len="sm"/>
            <a:tailEnd type="none" w="sm" len="sm"/>
          </a:ln>
        </p:spPr>
      </p:cxnSp>
      <p:sp>
        <p:nvSpPr>
          <p:cNvPr id="282" name="Google Shape;282;g2b0973dc28f_0_17"/>
          <p:cNvSpPr txBox="1"/>
          <p:nvPr/>
        </p:nvSpPr>
        <p:spPr>
          <a:xfrm>
            <a:off x="398902" y="218525"/>
            <a:ext cx="11205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200"/>
                </a:solidFill>
                <a:latin typeface="Arial"/>
                <a:ea typeface="Arial"/>
                <a:cs typeface="Arial"/>
                <a:sym typeface="Arial"/>
              </a:rPr>
              <a:t>Data Preprocessing: </a:t>
            </a:r>
            <a:r>
              <a:rPr lang="en-US" sz="3600" b="1">
                <a:solidFill>
                  <a:srgbClr val="FFF200"/>
                </a:solidFill>
              </a:rPr>
              <a:t>Facebook.bart.xsum</a:t>
            </a:r>
            <a:endParaRPr sz="3600" b="0" i="0" u="none" strike="noStrike" cap="none">
              <a:solidFill>
                <a:schemeClr val="dk1"/>
              </a:solidFill>
              <a:latin typeface="Arial"/>
              <a:ea typeface="Arial"/>
              <a:cs typeface="Arial"/>
              <a:sym typeface="Arial"/>
            </a:endParaRPr>
          </a:p>
        </p:txBody>
      </p:sp>
      <p:sp>
        <p:nvSpPr>
          <p:cNvPr id="283" name="Google Shape;283;g2b0973dc28f_0_17"/>
          <p:cNvSpPr/>
          <p:nvPr/>
        </p:nvSpPr>
        <p:spPr>
          <a:xfrm>
            <a:off x="7607669" y="1104195"/>
            <a:ext cx="3996900" cy="567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g2b0973dc28f_0_17"/>
          <p:cNvSpPr/>
          <p:nvPr/>
        </p:nvSpPr>
        <p:spPr>
          <a:xfrm>
            <a:off x="7607669" y="1841281"/>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g2b0973dc28f_0_17"/>
          <p:cNvSpPr txBox="1"/>
          <p:nvPr/>
        </p:nvSpPr>
        <p:spPr>
          <a:xfrm>
            <a:off x="7607669" y="1830431"/>
            <a:ext cx="3720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Average Length </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Conversation words have been reduced from </a:t>
            </a:r>
            <a:r>
              <a:rPr lang="en-US" sz="1800" b="1" i="0" u="none" strike="noStrike" cap="none">
                <a:solidFill>
                  <a:schemeClr val="lt1"/>
                </a:solidFill>
                <a:latin typeface="Arial"/>
                <a:ea typeface="Arial"/>
                <a:cs typeface="Arial"/>
                <a:sym typeface="Arial"/>
              </a:rPr>
              <a:t>638.88</a:t>
            </a:r>
            <a:r>
              <a:rPr lang="en-US" sz="1800" b="0" i="0" u="none" strike="noStrike" cap="none">
                <a:solidFill>
                  <a:schemeClr val="lt1"/>
                </a:solidFill>
                <a:latin typeface="Arial"/>
                <a:ea typeface="Arial"/>
                <a:cs typeface="Arial"/>
                <a:sym typeface="Arial"/>
              </a:rPr>
              <a:t> to </a:t>
            </a:r>
            <a:r>
              <a:rPr lang="en-US" sz="1800" b="1" i="0" u="none" strike="noStrike" cap="none">
                <a:solidFill>
                  <a:schemeClr val="lt1"/>
                </a:solidFill>
                <a:latin typeface="Arial"/>
                <a:ea typeface="Arial"/>
                <a:cs typeface="Arial"/>
                <a:sym typeface="Arial"/>
              </a:rPr>
              <a:t>22.58</a:t>
            </a:r>
            <a:endParaRPr sz="1800" b="1" i="0" u="none" strike="noStrike" cap="none">
              <a:solidFill>
                <a:schemeClr val="lt1"/>
              </a:solidFill>
              <a:latin typeface="Arial"/>
              <a:ea typeface="Arial"/>
              <a:cs typeface="Arial"/>
              <a:sym typeface="Arial"/>
            </a:endParaRPr>
          </a:p>
        </p:txBody>
      </p:sp>
      <p:sp>
        <p:nvSpPr>
          <p:cNvPr id="286" name="Google Shape;286;g2b0973dc28f_0_17"/>
          <p:cNvSpPr/>
          <p:nvPr/>
        </p:nvSpPr>
        <p:spPr>
          <a:xfrm>
            <a:off x="7607669" y="3280863"/>
            <a:ext cx="3996900" cy="1260000"/>
          </a:xfrm>
          <a:prstGeom prst="rect">
            <a:avLst/>
          </a:prstGeom>
          <a:solidFill>
            <a:srgbClr val="4975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 name="Google Shape;287;g2b0973dc28f_0_17"/>
          <p:cNvSpPr txBox="1"/>
          <p:nvPr/>
        </p:nvSpPr>
        <p:spPr>
          <a:xfrm>
            <a:off x="7635167" y="1127947"/>
            <a:ext cx="3785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2F5496"/>
                </a:solidFill>
                <a:latin typeface="Arial"/>
                <a:ea typeface="Arial"/>
                <a:cs typeface="Arial"/>
                <a:sym typeface="Arial"/>
              </a:rPr>
              <a:t>After Summarization </a:t>
            </a:r>
            <a:endParaRPr sz="2800" b="1" i="0" u="none" strike="noStrike" cap="none">
              <a:solidFill>
                <a:srgbClr val="2F5496"/>
              </a:solidFill>
              <a:latin typeface="Arial"/>
              <a:ea typeface="Arial"/>
              <a:cs typeface="Arial"/>
              <a:sym typeface="Arial"/>
            </a:endParaRPr>
          </a:p>
        </p:txBody>
      </p:sp>
      <p:sp>
        <p:nvSpPr>
          <p:cNvPr id="288" name="Google Shape;288;g2b0973dc28f_0_17"/>
          <p:cNvSpPr txBox="1"/>
          <p:nvPr/>
        </p:nvSpPr>
        <p:spPr>
          <a:xfrm>
            <a:off x="7607669" y="3279119"/>
            <a:ext cx="403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Text Format</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Typos, improper punctuation, and wrong structure have been solved</a:t>
            </a:r>
            <a:endParaRPr sz="1800" b="0" i="0" u="none" strike="noStrike" cap="none">
              <a:solidFill>
                <a:schemeClr val="lt1"/>
              </a:solidFill>
              <a:latin typeface="Arial"/>
              <a:ea typeface="Arial"/>
              <a:cs typeface="Arial"/>
              <a:sym typeface="Arial"/>
            </a:endParaRPr>
          </a:p>
        </p:txBody>
      </p:sp>
      <p:sp>
        <p:nvSpPr>
          <p:cNvPr id="289" name="Google Shape;289;g2b0973dc28f_0_17"/>
          <p:cNvSpPr/>
          <p:nvPr/>
        </p:nvSpPr>
        <p:spPr>
          <a:xfrm>
            <a:off x="7607669" y="4729328"/>
            <a:ext cx="3996900" cy="1260000"/>
          </a:xfrm>
          <a:prstGeom prst="rect">
            <a:avLst/>
          </a:prstGeom>
          <a:solidFill>
            <a:srgbClr val="001D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 name="Google Shape;290;g2b0973dc28f_0_17"/>
          <p:cNvSpPr txBox="1"/>
          <p:nvPr/>
        </p:nvSpPr>
        <p:spPr>
          <a:xfrm>
            <a:off x="7630296" y="4708963"/>
            <a:ext cx="40335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Information Retention</a:t>
            </a:r>
            <a:endParaRPr/>
          </a:p>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Redundant sentences and words have been removed to ensure clarity and conciseness</a:t>
            </a:r>
            <a:endParaRPr sz="1800" b="0" i="0" u="none" strike="noStrike" cap="none">
              <a:solidFill>
                <a:schemeClr val="lt1"/>
              </a:solidFill>
              <a:latin typeface="Arial"/>
              <a:ea typeface="Arial"/>
              <a:cs typeface="Arial"/>
              <a:sym typeface="Arial"/>
            </a:endParaRPr>
          </a:p>
        </p:txBody>
      </p:sp>
      <p:sp>
        <p:nvSpPr>
          <p:cNvPr id="291" name="Google Shape;291;g2b0973dc28f_0_17"/>
          <p:cNvSpPr/>
          <p:nvPr/>
        </p:nvSpPr>
        <p:spPr>
          <a:xfrm>
            <a:off x="605591" y="1368906"/>
            <a:ext cx="6418200" cy="27906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 name="Google Shape;292;g2b0973dc28f_0_17"/>
          <p:cNvSpPr txBox="1"/>
          <p:nvPr/>
        </p:nvSpPr>
        <p:spPr>
          <a:xfrm>
            <a:off x="771205" y="1542998"/>
            <a:ext cx="6021000" cy="2462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1F1F1F"/>
                </a:solidFill>
                <a:latin typeface="Roboto"/>
                <a:ea typeface="Roboto"/>
                <a:cs typeface="Roboto"/>
                <a:sym typeface="Roboto"/>
              </a:rPr>
              <a:t>“</a:t>
            </a:r>
            <a:r>
              <a:rPr lang="en-US" sz="1100" b="1" i="0" u="none" strike="noStrike" cap="none">
                <a:solidFill>
                  <a:srgbClr val="FF0000"/>
                </a:solidFill>
                <a:latin typeface="Roboto"/>
                <a:ea typeface="Roboto"/>
                <a:cs typeface="Roboto"/>
                <a:sym typeface="Roboto"/>
              </a:rPr>
              <a:t>agent says </a:t>
            </a:r>
            <a:r>
              <a:rPr lang="en-US" sz="1100" b="1" i="0" u="none" strike="noStrike" cap="none">
                <a:solidFill>
                  <a:srgbClr val="1F1F1F"/>
                </a:solidFill>
                <a:latin typeface="Roboto"/>
                <a:ea typeface="Roboto"/>
                <a:cs typeface="Roboto"/>
                <a:sym typeface="Roboto"/>
              </a:rPr>
              <a:t>for contacting best buy this is name before we get started may i please have your phone number and full name in case or call the disconnected..</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sure xxx.</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xxxxxxx.</a:t>
            </a:r>
            <a:r>
              <a:rPr lang="en-US" sz="1100" b="1" i="0" u="none" strike="noStrike" cap="none">
                <a:solidFill>
                  <a:srgbClr val="FF0000"/>
                </a:solidFill>
                <a:latin typeface="Roboto"/>
                <a:ea typeface="Roboto"/>
                <a:cs typeface="Roboto"/>
                <a:sym typeface="Roboto"/>
              </a:rPr>
              <a:t>agent says </a:t>
            </a:r>
            <a:r>
              <a:rPr lang="en-US" sz="1100" b="1" i="0" u="none" strike="noStrike" cap="none">
                <a:solidFill>
                  <a:srgbClr val="1F1F1F"/>
                </a:solidFill>
                <a:latin typeface="Roboto"/>
                <a:ea typeface="Roboto"/>
                <a:cs typeface="Roboto"/>
                <a:sym typeface="Roboto"/>
              </a:rPr>
              <a:t>i appreciate it and may i please also have your name..</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name..</a:t>
            </a:r>
            <a:r>
              <a:rPr lang="en-US" sz="1100" b="1" i="0" u="none" strike="noStrike" cap="none">
                <a:solidFill>
                  <a:srgbClr val="FF0000"/>
                </a:solidFill>
                <a:latin typeface="Roboto"/>
                <a:ea typeface="Roboto"/>
                <a:cs typeface="Roboto"/>
                <a:sym typeface="Roboto"/>
              </a:rPr>
              <a:t>agent says </a:t>
            </a:r>
            <a:r>
              <a:rPr lang="en-US" sz="1100" b="1" i="0" u="none" strike="noStrike" cap="none">
                <a:solidFill>
                  <a:srgbClr val="1F1F1F"/>
                </a:solidFill>
                <a:latin typeface="Roboto"/>
                <a:ea typeface="Roboto"/>
                <a:cs typeface="Roboto"/>
                <a:sym typeface="Roboto"/>
              </a:rPr>
              <a:t>thank you so much name for that important information let me know how can i help you..</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um i recently just purchased a time for the uh ring doorbell i had it installed date from my parents..</a:t>
            </a:r>
            <a:r>
              <a:rPr lang="en-US" sz="1100" b="1" i="0" u="none" strike="noStrike" cap="none">
                <a:solidFill>
                  <a:srgbClr val="FF0000"/>
                </a:solidFill>
                <a:latin typeface="Roboto"/>
                <a:ea typeface="Roboto"/>
                <a:cs typeface="Roboto"/>
                <a:sym typeface="Roboto"/>
              </a:rPr>
              <a:t>agent says </a:t>
            </a:r>
            <a:r>
              <a:rPr lang="en-US" sz="1100" b="1" i="0" u="none" strike="noStrike" cap="none">
                <a:solidFill>
                  <a:srgbClr val="1F1F1F"/>
                </a:solidFill>
                <a:latin typeface="Roboto"/>
                <a:ea typeface="Roboto"/>
                <a:cs typeface="Roboto"/>
                <a:sym typeface="Roboto"/>
              </a:rPr>
              <a:t>okay..</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they needed the actual time i just plugged it into the wall we paired it. its ringing on my phone but its not ringing in the house when i hit the doorbell.</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so how do we what how do we get it the test worked we the the chime and the the plugged in chime does work but.</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it it. it worked for the test when we did the test but it doesn't work when i hit the doorbell.</a:t>
            </a:r>
            <a:r>
              <a:rPr lang="en-US" sz="1100" b="1" i="0" u="none" strike="noStrike" cap="none">
                <a:solidFill>
                  <a:srgbClr val="FF0000"/>
                </a:solidFill>
                <a:latin typeface="Roboto"/>
                <a:ea typeface="Roboto"/>
                <a:cs typeface="Roboto"/>
                <a:sym typeface="Roboto"/>
              </a:rPr>
              <a:t>agent says </a:t>
            </a:r>
            <a:r>
              <a:rPr lang="en-US" sz="1100" b="1" i="0" u="none" strike="noStrike" cap="none">
                <a:solidFill>
                  <a:srgbClr val="1F1F1F"/>
                </a:solidFill>
                <a:latin typeface="Roboto"/>
                <a:ea typeface="Roboto"/>
                <a:cs typeface="Roboto"/>
                <a:sym typeface="Roboto"/>
              </a:rPr>
              <a:t>mm okay thank you. okay thank you so much for letting us know well. i need to connect you over to one of our technician..</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okay great. thank you..</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yep..agent says um and they will be able to guide you to make it ring okay. please stay on the line. i appreciate it..</a:t>
            </a:r>
            <a:r>
              <a:rPr lang="en-US" sz="1100" b="1" i="0" u="none" strike="noStrike" cap="none">
                <a:solidFill>
                  <a:srgbClr val="FF0000"/>
                </a:solidFill>
                <a:latin typeface="Roboto"/>
                <a:ea typeface="Roboto"/>
                <a:cs typeface="Roboto"/>
                <a:sym typeface="Roboto"/>
              </a:rPr>
              <a:t>customer says </a:t>
            </a:r>
            <a:r>
              <a:rPr lang="en-US" sz="1100" b="1" i="0" u="none" strike="noStrike" cap="none">
                <a:solidFill>
                  <a:srgbClr val="1F1F1F"/>
                </a:solidFill>
                <a:latin typeface="Roboto"/>
                <a:ea typeface="Roboto"/>
                <a:cs typeface="Roboto"/>
                <a:sym typeface="Roboto"/>
              </a:rPr>
              <a:t>you think if you.“</a:t>
            </a:r>
            <a:endParaRPr sz="1100" b="1" i="0" u="none" strike="noStrike" cap="none">
              <a:solidFill>
                <a:srgbClr val="000000"/>
              </a:solidFill>
              <a:latin typeface="Arial"/>
              <a:ea typeface="Arial"/>
              <a:cs typeface="Arial"/>
              <a:sym typeface="Arial"/>
            </a:endParaRPr>
          </a:p>
        </p:txBody>
      </p:sp>
      <p:sp>
        <p:nvSpPr>
          <p:cNvPr id="293" name="Google Shape;293;g2b0973dc28f_0_17"/>
          <p:cNvSpPr/>
          <p:nvPr/>
        </p:nvSpPr>
        <p:spPr>
          <a:xfrm>
            <a:off x="1028525" y="4834933"/>
            <a:ext cx="5545800" cy="1166700"/>
          </a:xfrm>
          <a:prstGeom prst="roundRect">
            <a:avLst>
              <a:gd name="adj" fmla="val 16667"/>
            </a:avLst>
          </a:prstGeom>
          <a:solidFill>
            <a:srgbClr val="FFF3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g2b0973dc28f_0_17"/>
          <p:cNvSpPr txBox="1"/>
          <p:nvPr/>
        </p:nvSpPr>
        <p:spPr>
          <a:xfrm>
            <a:off x="1055029" y="5128054"/>
            <a:ext cx="5397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1F1F1F"/>
                </a:solidFill>
                <a:latin typeface="Roboto"/>
                <a:ea typeface="Roboto"/>
                <a:cs typeface="Roboto"/>
                <a:sym typeface="Roboto"/>
              </a:rPr>
              <a:t>“A customer called best buy had a problem with their doorbell, so they sent a technician to help her out.”</a:t>
            </a:r>
            <a:endParaRPr sz="1600" b="1" i="0" u="none" strike="noStrike" cap="none">
              <a:solidFill>
                <a:srgbClr val="000000"/>
              </a:solidFill>
              <a:latin typeface="Arial"/>
              <a:ea typeface="Arial"/>
              <a:cs typeface="Arial"/>
              <a:sym typeface="Arial"/>
            </a:endParaRPr>
          </a:p>
        </p:txBody>
      </p:sp>
      <p:sp>
        <p:nvSpPr>
          <p:cNvPr id="295" name="Google Shape;295;g2b0973dc28f_0_17"/>
          <p:cNvSpPr txBox="1"/>
          <p:nvPr/>
        </p:nvSpPr>
        <p:spPr>
          <a:xfrm>
            <a:off x="515937" y="934888"/>
            <a:ext cx="6507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Raw Data </a:t>
            </a:r>
            <a:r>
              <a:rPr lang="en-US" sz="1200" b="0" i="0" u="none" strike="noStrike" cap="none">
                <a:solidFill>
                  <a:srgbClr val="FFFF00"/>
                </a:solidFill>
                <a:latin typeface="Arial"/>
                <a:ea typeface="Arial"/>
                <a:cs typeface="Arial"/>
                <a:sym typeface="Arial"/>
              </a:rPr>
              <a:t>redundant and useless information and typos</a:t>
            </a:r>
            <a:r>
              <a:rPr lang="en-US" sz="1200" b="0" i="0" u="none" strike="noStrike" cap="none">
                <a:solidFill>
                  <a:schemeClr val="lt1"/>
                </a:solidFill>
                <a:latin typeface="Arial"/>
                <a:ea typeface="Arial"/>
                <a:cs typeface="Arial"/>
                <a:sym typeface="Arial"/>
              </a:rPr>
              <a:t>, adding to modeling difficulty  </a:t>
            </a:r>
            <a:endParaRPr sz="1800" b="0" i="0" u="none" strike="noStrike" cap="none">
              <a:solidFill>
                <a:schemeClr val="lt1"/>
              </a:solidFill>
              <a:latin typeface="Arial"/>
              <a:ea typeface="Arial"/>
              <a:cs typeface="Arial"/>
              <a:sym typeface="Arial"/>
            </a:endParaRPr>
          </a:p>
        </p:txBody>
      </p:sp>
      <p:sp>
        <p:nvSpPr>
          <p:cNvPr id="296" name="Google Shape;296;g2b0973dc28f_0_17"/>
          <p:cNvSpPr/>
          <p:nvPr/>
        </p:nvSpPr>
        <p:spPr>
          <a:xfrm rot="10800000">
            <a:off x="2072213" y="4231348"/>
            <a:ext cx="3804900" cy="260400"/>
          </a:xfrm>
          <a:prstGeom prst="triangle">
            <a:avLst>
              <a:gd name="adj" fmla="val 50515"/>
            </a:avLst>
          </a:prstGeom>
          <a:gradFill>
            <a:gsLst>
              <a:gs pos="0">
                <a:srgbClr val="FFFFFF">
                  <a:alpha val="65490"/>
                </a:srgbClr>
              </a:gs>
              <a:gs pos="32000">
                <a:srgbClr val="BDCAF0"/>
              </a:gs>
              <a:gs pos="100000">
                <a:srgbClr val="0046BD"/>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7" name="Google Shape;297;g2b0973dc28f_0_17"/>
          <p:cNvSpPr txBox="1"/>
          <p:nvPr/>
        </p:nvSpPr>
        <p:spPr>
          <a:xfrm>
            <a:off x="539330" y="4350190"/>
            <a:ext cx="4400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Summary </a:t>
            </a:r>
            <a:r>
              <a:rPr lang="en-US" sz="1200" b="0" i="0" u="none" strike="noStrike" cap="none">
                <a:solidFill>
                  <a:schemeClr val="lt1"/>
                </a:solidFill>
                <a:latin typeface="Arial"/>
                <a:ea typeface="Arial"/>
                <a:cs typeface="Arial"/>
                <a:sym typeface="Arial"/>
              </a:rPr>
              <a:t>clean, concise, efficient for modeling   </a:t>
            </a:r>
            <a:endParaRPr sz="20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2225">
          <a:solidFill>
            <a:schemeClr val="accent1">
              <a:lumMod val="60000"/>
              <a:lumOff val="40000"/>
            </a:schemeClr>
          </a:solidFill>
          <a:prstDash val="sysDash"/>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38100" cap="flat" cmpd="sng">
          <a:solidFill>
            <a:srgbClr val="FF0000"/>
          </a:solidFill>
          <a:prstDash val="solid"/>
          <a:round/>
          <a:headEnd type="none" w="med" len="med"/>
          <a:tailEnd type="none" w="med" len="med"/>
        </a:ln>
      </a:spPr>
      <a:bodyPr/>
      <a:lst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2367</Words>
  <Application>Microsoft Macintosh PowerPoint</Application>
  <PresentationFormat>Widescreen</PresentationFormat>
  <Paragraphs>308</Paragraphs>
  <Slides>22</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Source Sans Pro</vt:lpstr>
      <vt:lpstr>Söhne</vt:lpstr>
      <vt:lpstr>Microsoft Yahei</vt:lpstr>
      <vt:lpstr>Cambria Math</vt:lpstr>
      <vt:lpstr>Calibri</vt:lpstr>
      <vt:lpstr>Inter Tight</vt:lpstr>
      <vt:lpstr>Arial</vt:lpstr>
      <vt:lpstr>方正黑体简体</vt:lpstr>
      <vt:lpstr>Wingdings</vt:lpstr>
      <vt:lpstr>Roboto</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the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陶海姣</dc:creator>
  <cp:lastModifiedBy>Yang Lu</cp:lastModifiedBy>
  <cp:revision>51</cp:revision>
  <dcterms:created xsi:type="dcterms:W3CDTF">2024-01-11T01:24:39Z</dcterms:created>
  <dcterms:modified xsi:type="dcterms:W3CDTF">2024-01-19T16:35:49Z</dcterms:modified>
</cp:coreProperties>
</file>